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3" r:id="rId1"/>
  </p:sldMasterIdLst>
  <p:notesMasterIdLst>
    <p:notesMasterId r:id="rId75"/>
  </p:notesMasterIdLst>
  <p:sldIdLst>
    <p:sldId id="257" r:id="rId2"/>
    <p:sldId id="319" r:id="rId3"/>
    <p:sldId id="320" r:id="rId4"/>
    <p:sldId id="323" r:id="rId5"/>
    <p:sldId id="324" r:id="rId6"/>
    <p:sldId id="325" r:id="rId7"/>
    <p:sldId id="322" r:id="rId8"/>
    <p:sldId id="321" r:id="rId9"/>
    <p:sldId id="326" r:id="rId10"/>
    <p:sldId id="327" r:id="rId11"/>
    <p:sldId id="328" r:id="rId12"/>
    <p:sldId id="329" r:id="rId13"/>
    <p:sldId id="330" r:id="rId14"/>
    <p:sldId id="331" r:id="rId15"/>
    <p:sldId id="332" r:id="rId16"/>
    <p:sldId id="333" r:id="rId17"/>
    <p:sldId id="334" r:id="rId18"/>
    <p:sldId id="336" r:id="rId19"/>
    <p:sldId id="335" r:id="rId20"/>
    <p:sldId id="337" r:id="rId21"/>
    <p:sldId id="338" r:id="rId22"/>
    <p:sldId id="339" r:id="rId23"/>
    <p:sldId id="340" r:id="rId24"/>
    <p:sldId id="256" r:id="rId25"/>
    <p:sldId id="341" r:id="rId26"/>
    <p:sldId id="342" r:id="rId27"/>
    <p:sldId id="343" r:id="rId28"/>
    <p:sldId id="344" r:id="rId29"/>
    <p:sldId id="345" r:id="rId30"/>
    <p:sldId id="346" r:id="rId31"/>
    <p:sldId id="347" r:id="rId32"/>
    <p:sldId id="348" r:id="rId33"/>
    <p:sldId id="349" r:id="rId34"/>
    <p:sldId id="352" r:id="rId35"/>
    <p:sldId id="350" r:id="rId36"/>
    <p:sldId id="351" r:id="rId37"/>
    <p:sldId id="353" r:id="rId38"/>
    <p:sldId id="354" r:id="rId39"/>
    <p:sldId id="355" r:id="rId40"/>
    <p:sldId id="356" r:id="rId41"/>
    <p:sldId id="357" r:id="rId42"/>
    <p:sldId id="358" r:id="rId43"/>
    <p:sldId id="359" r:id="rId44"/>
    <p:sldId id="360" r:id="rId45"/>
    <p:sldId id="361" r:id="rId46"/>
    <p:sldId id="362" r:id="rId47"/>
    <p:sldId id="364" r:id="rId48"/>
    <p:sldId id="365" r:id="rId49"/>
    <p:sldId id="370" r:id="rId50"/>
    <p:sldId id="366" r:id="rId51"/>
    <p:sldId id="367" r:id="rId52"/>
    <p:sldId id="369" r:id="rId53"/>
    <p:sldId id="368" r:id="rId54"/>
    <p:sldId id="372" r:id="rId55"/>
    <p:sldId id="371" r:id="rId56"/>
    <p:sldId id="373" r:id="rId57"/>
    <p:sldId id="374" r:id="rId58"/>
    <p:sldId id="375" r:id="rId59"/>
    <p:sldId id="376" r:id="rId60"/>
    <p:sldId id="377" r:id="rId61"/>
    <p:sldId id="378" r:id="rId62"/>
    <p:sldId id="380" r:id="rId63"/>
    <p:sldId id="379" r:id="rId64"/>
    <p:sldId id="381" r:id="rId65"/>
    <p:sldId id="382" r:id="rId66"/>
    <p:sldId id="383" r:id="rId67"/>
    <p:sldId id="384" r:id="rId68"/>
    <p:sldId id="385" r:id="rId69"/>
    <p:sldId id="386" r:id="rId70"/>
    <p:sldId id="387" r:id="rId71"/>
    <p:sldId id="388" r:id="rId72"/>
    <p:sldId id="389" r:id="rId73"/>
    <p:sldId id="390" r:id="rId74"/>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8B6B81EB-718D-4654-ACA4-B5BA5F7C7A27}">
          <p14:sldIdLst>
            <p14:sldId id="257"/>
            <p14:sldId id="319"/>
            <p14:sldId id="320"/>
            <p14:sldId id="323"/>
            <p14:sldId id="324"/>
            <p14:sldId id="325"/>
            <p14:sldId id="322"/>
            <p14:sldId id="321"/>
            <p14:sldId id="326"/>
            <p14:sldId id="327"/>
            <p14:sldId id="328"/>
            <p14:sldId id="329"/>
            <p14:sldId id="330"/>
            <p14:sldId id="331"/>
            <p14:sldId id="332"/>
            <p14:sldId id="333"/>
            <p14:sldId id="334"/>
            <p14:sldId id="336"/>
            <p14:sldId id="335"/>
            <p14:sldId id="337"/>
            <p14:sldId id="338"/>
            <p14:sldId id="339"/>
            <p14:sldId id="340"/>
            <p14:sldId id="256"/>
            <p14:sldId id="341"/>
            <p14:sldId id="342"/>
            <p14:sldId id="343"/>
            <p14:sldId id="344"/>
            <p14:sldId id="345"/>
            <p14:sldId id="346"/>
            <p14:sldId id="347"/>
            <p14:sldId id="348"/>
            <p14:sldId id="349"/>
            <p14:sldId id="352"/>
          </p14:sldIdLst>
        </p14:section>
        <p14:section name="Enfoque de Microservicio" id="{F44BCA69-FE9D-4D09-AD46-623DBB067D43}">
          <p14:sldIdLst>
            <p14:sldId id="350"/>
            <p14:sldId id="351"/>
            <p14:sldId id="353"/>
            <p14:sldId id="354"/>
            <p14:sldId id="355"/>
            <p14:sldId id="356"/>
            <p14:sldId id="357"/>
            <p14:sldId id="358"/>
            <p14:sldId id="359"/>
            <p14:sldId id="360"/>
            <p14:sldId id="361"/>
            <p14:sldId id="362"/>
            <p14:sldId id="364"/>
            <p14:sldId id="365"/>
          </p14:sldIdLst>
        </p14:section>
        <p14:section name="Comunicación" id="{0D74C74A-8E28-46D4-B19E-49C661BA81D4}">
          <p14:sldIdLst>
            <p14:sldId id="370"/>
            <p14:sldId id="366"/>
            <p14:sldId id="367"/>
            <p14:sldId id="369"/>
            <p14:sldId id="368"/>
            <p14:sldId id="372"/>
            <p14:sldId id="371"/>
            <p14:sldId id="373"/>
            <p14:sldId id="374"/>
          </p14:sldIdLst>
        </p14:section>
        <p14:section name="Interfaz de usuario compuestas" id="{CFF1F110-46C4-4A03-9EC6-F1425B2EC3BB}">
          <p14:sldIdLst>
            <p14:sldId id="375"/>
            <p14:sldId id="376"/>
            <p14:sldId id="377"/>
          </p14:sldIdLst>
        </p14:section>
        <p14:section name="Docker" id="{E192DEB8-5C40-47E5-A247-8D71F0A76702}">
          <p14:sldIdLst>
            <p14:sldId id="378"/>
            <p14:sldId id="380"/>
            <p14:sldId id="379"/>
            <p14:sldId id="381"/>
            <p14:sldId id="382"/>
            <p14:sldId id="383"/>
            <p14:sldId id="384"/>
            <p14:sldId id="385"/>
            <p14:sldId id="386"/>
            <p14:sldId id="387"/>
            <p14:sldId id="388"/>
            <p14:sldId id="389"/>
            <p14:sldId id="3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62" autoAdjust="0"/>
    <p:restoredTop sz="75477" autoAdjust="0"/>
  </p:normalViewPr>
  <p:slideViewPr>
    <p:cSldViewPr snapToGrid="0">
      <p:cViewPr varScale="1">
        <p:scale>
          <a:sx n="37" d="100"/>
          <a:sy n="37" d="100"/>
        </p:scale>
        <p:origin x="1008" y="42"/>
      </p:cViewPr>
      <p:guideLst/>
    </p:cSldViewPr>
  </p:slideViewPr>
  <p:notesTextViewPr>
    <p:cViewPr>
      <p:scale>
        <a:sx n="3" d="2"/>
        <a:sy n="3" d="2"/>
      </p:scale>
      <p:origin x="0" y="-1242"/>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F0A8B5-738B-4F91-AEE8-4CECB76619C0}" type="datetimeFigureOut">
              <a:rPr lang="es-CO" smtClean="0"/>
              <a:t>16/07/2018</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2B9EC9-5510-408D-8820-096EB829DDB0}" type="slidenum">
              <a:rPr lang="es-CO" smtClean="0"/>
              <a:t>‹Nº›</a:t>
            </a:fld>
            <a:endParaRPr lang="es-CO"/>
          </a:p>
        </p:txBody>
      </p:sp>
    </p:spTree>
    <p:extLst>
      <p:ext uri="{BB962C8B-B14F-4D97-AF65-F5344CB8AC3E}">
        <p14:creationId xmlns:p14="http://schemas.microsoft.com/office/powerpoint/2010/main" val="1640064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22165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Guardar las imágenes en un registro permite mantener todos los elementos de la aplicación, incluyendo sus dependencias hasta nivel del </a:t>
            </a:r>
            <a:r>
              <a:rPr lang="es-MX" dirty="0" err="1"/>
              <a:t>framework</a:t>
            </a:r>
            <a:r>
              <a:rPr lang="es-MX" dirty="0"/>
              <a:t>. Así, esas imágenes se pueden versionar y desplegar en múltiples entornos y, por lo tanto, ofrecer una unidad consistente de despliegue</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17</a:t>
            </a:fld>
            <a:endParaRPr lang="es-CO"/>
          </a:p>
        </p:txBody>
      </p:sp>
    </p:spTree>
    <p:extLst>
      <p:ext uri="{BB962C8B-B14F-4D97-AF65-F5344CB8AC3E}">
        <p14:creationId xmlns:p14="http://schemas.microsoft.com/office/powerpoint/2010/main" val="3687834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18</a:t>
            </a:fld>
            <a:endParaRPr lang="es-CO"/>
          </a:p>
        </p:txBody>
      </p:sp>
    </p:spTree>
    <p:extLst>
      <p:ext uri="{BB962C8B-B14F-4D97-AF65-F5344CB8AC3E}">
        <p14:creationId xmlns:p14="http://schemas.microsoft.com/office/powerpoint/2010/main" val="35750489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En resumen, debería considerar .NET Core como la opción preferida para crear aplicaciones .NET en contenedores, ya que esto aporta muchos beneficios y encaja mejor en la filosofía y el estilo de trabajo con contenedores. </a:t>
            </a:r>
          </a:p>
          <a:p>
            <a:r>
              <a:rPr lang="es-MX" dirty="0"/>
              <a:t>Un beneficio adicional de utilizar .NET Core, es que pueden ejecutar aplicaciones con versiones diferentes de .NET en la misma máquina. Aunque, definitivamente, esto es más importante para servidores o máquinas virtuales que no utilizan contenedores, ya que los contenedores permiten aislar las aplicaciones por completo. (Siempre que, por supuesto, las aplicaciones sean compatibles con el sistema operativo.) </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19</a:t>
            </a:fld>
            <a:endParaRPr lang="es-CO"/>
          </a:p>
        </p:txBody>
      </p:sp>
    </p:spTree>
    <p:extLst>
      <p:ext uri="{BB962C8B-B14F-4D97-AF65-F5344CB8AC3E}">
        <p14:creationId xmlns:p14="http://schemas.microsoft.com/office/powerpoint/2010/main" val="412679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En la siguiente tabla de decisiones se resume cuándo usar .NET Framework o .NET Core. Recuerde que, para los contenedores Linux, necesita hosts Docker basados en Linux (máquinas virtuales o servidores) y que, para los contenedores Windows, necesita hosts Docker basados en Windows Server (máquinas virtuales o servidores). </a:t>
            </a:r>
          </a:p>
          <a:p>
            <a:r>
              <a:rPr lang="es-MX" dirty="0"/>
              <a:t>Arquitectura </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20</a:t>
            </a:fld>
            <a:endParaRPr lang="es-CO"/>
          </a:p>
        </p:txBody>
      </p:sp>
    </p:spTree>
    <p:extLst>
      <p:ext uri="{BB962C8B-B14F-4D97-AF65-F5344CB8AC3E}">
        <p14:creationId xmlns:p14="http://schemas.microsoft.com/office/powerpoint/2010/main" val="756831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Para Windows, puede usar Windows Server Core o Windows Nano Server. Estas versiones de Windows proporcionan diferentes características (IIS en Windows Server Core frente a un servidor web </a:t>
            </a:r>
            <a:r>
              <a:rPr lang="es-CO" dirty="0" err="1"/>
              <a:t>self-hosted</a:t>
            </a:r>
            <a:r>
              <a:rPr lang="es-CO" dirty="0"/>
              <a:t> como </a:t>
            </a:r>
            <a:r>
              <a:rPr lang="es-CO" dirty="0" err="1"/>
              <a:t>Kestrel</a:t>
            </a:r>
            <a:r>
              <a:rPr lang="es-CO" dirty="0"/>
              <a:t> en Nano Server) que podrían ser necesarias para .NET Framework o .NET Core, respectivamente. </a:t>
            </a:r>
          </a:p>
          <a:p>
            <a:endParaRPr lang="es-CO" dirty="0"/>
          </a:p>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21</a:t>
            </a:fld>
            <a:endParaRPr lang="es-CO"/>
          </a:p>
        </p:txBody>
      </p:sp>
    </p:spTree>
    <p:extLst>
      <p:ext uri="{BB962C8B-B14F-4D97-AF65-F5344CB8AC3E}">
        <p14:creationId xmlns:p14="http://schemas.microsoft.com/office/powerpoint/2010/main" val="2712424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También puede crear su propia imagen de Docker en los casos en que desee utilizar una distribución de Linux diferente o cuando necesite una imagen con versiones no proporcionadas por Microsoft. Por ejemplo, puede crear una imagen con ASP.NET Core ejecutándose en .NET Framework tradicional y Windows Server Core, que no es un escenario tan común para Docker. </a:t>
            </a:r>
            <a:endParaRPr lang="es-CO" dirty="0"/>
          </a:p>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22</a:t>
            </a:fld>
            <a:endParaRPr lang="es-CO"/>
          </a:p>
        </p:txBody>
      </p:sp>
    </p:spTree>
    <p:extLst>
      <p:ext uri="{BB962C8B-B14F-4D97-AF65-F5344CB8AC3E}">
        <p14:creationId xmlns:p14="http://schemas.microsoft.com/office/powerpoint/2010/main" val="22244374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Las aplicaciones empresariales pueden ser complejas y a menudo se componen de múltiples servicios en lugar de una sola aplicación basada en servicios. Para esos casos, se deben comprender los enfoques arquitectónicos adicionales, como los microservicios y ciertos patrones del diseño orientado por el dominio (DDD – </a:t>
            </a:r>
            <a:r>
              <a:rPr lang="es-MX" dirty="0" err="1"/>
              <a:t>Domain-Driven</a:t>
            </a:r>
            <a:r>
              <a:rPr lang="es-MX" dirty="0"/>
              <a:t> </a:t>
            </a:r>
            <a:r>
              <a:rPr lang="es-MX" dirty="0" err="1"/>
              <a:t>Design</a:t>
            </a:r>
            <a:r>
              <a:rPr lang="es-MX" dirty="0"/>
              <a:t>), más los conceptos de orquestación de contenedores. Tenga en cuenta que este capítulo describe no sólo microservicios en contenedores, sino también cualquier aplicación contenerizada. </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23</a:t>
            </a:fld>
            <a:endParaRPr lang="es-CO"/>
          </a:p>
        </p:txBody>
      </p:sp>
    </p:spTree>
    <p:extLst>
      <p:ext uri="{BB962C8B-B14F-4D97-AF65-F5344CB8AC3E}">
        <p14:creationId xmlns:p14="http://schemas.microsoft.com/office/powerpoint/2010/main" val="2204113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25</a:t>
            </a:fld>
            <a:endParaRPr lang="es-CO"/>
          </a:p>
        </p:txBody>
      </p:sp>
    </p:spTree>
    <p:extLst>
      <p:ext uri="{BB962C8B-B14F-4D97-AF65-F5344CB8AC3E}">
        <p14:creationId xmlns:p14="http://schemas.microsoft.com/office/powerpoint/2010/main" val="8462914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el enfoque de microservicios permite agilizar los cambios e iterar rápidamente en cada microservicio, ya que es más fácil cambiar áreas pequeñas y específicas de aplicaciones que, en conjunto, son grandes, complejas y escalables.  </a:t>
            </a:r>
          </a:p>
          <a:p>
            <a:r>
              <a:rPr lang="es-MX" dirty="0"/>
              <a:t>Una arquitectura basada en microservicios granulares, es un facilitador para las prácticas de integración y entrega continuas (CI/CD). También ayuda a entregar más rápido las nuevas funciones en la aplicación, ya que la composición fina de las funciones le permite ejecutar y probar microservicios en forma aislada y desarrollarlos de manera autónoma, manteniendo claros los contratos entre ellos. Siempre que no cambie las interfaces o los contratos, puede cambiar la implementación interna de cualquier microservicio o agregar nuevas funcionalidades sin romper otros microservicios.</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26</a:t>
            </a:fld>
            <a:endParaRPr lang="es-CO"/>
          </a:p>
        </p:txBody>
      </p:sp>
    </p:spTree>
    <p:extLst>
      <p:ext uri="{BB962C8B-B14F-4D97-AF65-F5344CB8AC3E}">
        <p14:creationId xmlns:p14="http://schemas.microsoft.com/office/powerpoint/2010/main" val="3805504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27</a:t>
            </a:fld>
            <a:endParaRPr lang="es-CO"/>
          </a:p>
        </p:txBody>
      </p:sp>
    </p:spTree>
    <p:extLst>
      <p:ext uri="{BB962C8B-B14F-4D97-AF65-F5344CB8AC3E}">
        <p14:creationId xmlns:p14="http://schemas.microsoft.com/office/powerpoint/2010/main" val="4226122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Azure Service Fabric is a distributed systems platform that makes it easy to package, deploy, and manage scalable and reliable microservices and addresses the significant challenges in developing and managing cloud applications. By using Service Fabric, developers and administrators can avoid solving complex infrastructure problems and focus instead on implementing mission-critical, demanding workloads knowing that they are scalable, reliable, and manageable. Service Fabric represents the next-generation middleware platform for building and managing these enterprise-class, Tier-1 cloud-scale applications.</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6</a:t>
            </a:fld>
            <a:endParaRPr lang="es-CO"/>
          </a:p>
        </p:txBody>
      </p:sp>
    </p:spTree>
    <p:extLst>
      <p:ext uri="{BB962C8B-B14F-4D97-AF65-F5344CB8AC3E}">
        <p14:creationId xmlns:p14="http://schemas.microsoft.com/office/powerpoint/2010/main" val="20961148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28</a:t>
            </a:fld>
            <a:endParaRPr lang="es-CO"/>
          </a:p>
        </p:txBody>
      </p:sp>
    </p:spTree>
    <p:extLst>
      <p:ext uri="{BB962C8B-B14F-4D97-AF65-F5344CB8AC3E}">
        <p14:creationId xmlns:p14="http://schemas.microsoft.com/office/powerpoint/2010/main" val="36251708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1" dirty="0"/>
              <a:t>API Gateway</a:t>
            </a:r>
            <a:r>
              <a:rPr lang="es-MX" b="0" dirty="0"/>
              <a:t>. Para la consolidación de datos de múltiples microservicios con bases de datos diferentes, el enfoque recomendado es un microservicio de agregación denominado API Gateway. Sin embargo, se debe tener cuidado con el despliegue de este patrón, ya que puede ser un “cuello de botella” en su sistema y violar el principio de autonomía de los microservicios. Para mitigar esta posibilidad, puede tener múltiples API </a:t>
            </a:r>
            <a:r>
              <a:rPr lang="es-MX" b="0" dirty="0" err="1"/>
              <a:t>Gateways</a:t>
            </a:r>
            <a:r>
              <a:rPr lang="es-MX" b="0" dirty="0"/>
              <a:t> de grano fino, cada una de ellas centrada en un "sector" vertical o área de negocio del sistema. </a:t>
            </a:r>
          </a:p>
          <a:p>
            <a:endParaRPr lang="es-MX" b="1" dirty="0"/>
          </a:p>
          <a:p>
            <a:r>
              <a:rPr lang="es-MX" b="1" dirty="0"/>
              <a:t>CQRS </a:t>
            </a:r>
            <a:r>
              <a:rPr lang="es-MX" dirty="0"/>
              <a:t>con tablas de consulta. Otra solución para agregar datos de múltiples microservicios es el patrón </a:t>
            </a:r>
            <a:r>
              <a:rPr lang="es-MX" dirty="0" err="1"/>
              <a:t>Materialized</a:t>
            </a:r>
            <a:r>
              <a:rPr lang="es-MX" dirty="0"/>
              <a:t> View. En este enfoque, se genera de antemano, antes de que sucedan las consultas reales, una tabla de solo lectura con los datos (</a:t>
            </a:r>
            <a:r>
              <a:rPr lang="es-MX" dirty="0" err="1"/>
              <a:t>desnormalizados</a:t>
            </a:r>
            <a:r>
              <a:rPr lang="es-MX" dirty="0"/>
              <a:t>) que provienen de múltiples microservicios. La tabla tiene un formato adecuado a las necesidades de la aplicación del cliente.</a:t>
            </a:r>
          </a:p>
          <a:p>
            <a:endParaRPr lang="es-MX" dirty="0"/>
          </a:p>
          <a:p>
            <a:r>
              <a:rPr lang="es-MX" b="1" dirty="0"/>
              <a:t>"Datos fríos"</a:t>
            </a:r>
            <a:r>
              <a:rPr lang="es-MX" dirty="0"/>
              <a:t> en bases de datos centrales. Para informes complejos y consultas que no necesitan datos en tiempo real, se suelen exportar sus "datos calientes" (datos transaccionales de los microservicios, en tiempo real) como "datos fríos" (históricos, que no se modifican) a grandes bases de datos que se usan sólo para informes. Ese sistema de base de datos central puede ser un sistema basado en Big Data, como </a:t>
            </a:r>
            <a:r>
              <a:rPr lang="es-MX" dirty="0" err="1"/>
              <a:t>Hadoop</a:t>
            </a:r>
            <a:r>
              <a:rPr lang="es-MX" dirty="0"/>
              <a:t>, un depósito de datos basado en Azure SQL Data </a:t>
            </a:r>
            <a:r>
              <a:rPr lang="es-MX" dirty="0" err="1"/>
              <a:t>Warehouse</a:t>
            </a:r>
            <a:r>
              <a:rPr lang="es-MX" dirty="0"/>
              <a:t> o incluso una base de datos SQL única, utilizada sólo para informes (si el tamaño no es un problema). </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29</a:t>
            </a:fld>
            <a:endParaRPr lang="es-CO"/>
          </a:p>
        </p:txBody>
      </p:sp>
    </p:spTree>
    <p:extLst>
      <p:ext uri="{BB962C8B-B14F-4D97-AF65-F5344CB8AC3E}">
        <p14:creationId xmlns:p14="http://schemas.microsoft.com/office/powerpoint/2010/main" val="2131180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30</a:t>
            </a:fld>
            <a:endParaRPr lang="es-CO"/>
          </a:p>
        </p:txBody>
      </p:sp>
    </p:spTree>
    <p:extLst>
      <p:ext uri="{BB962C8B-B14F-4D97-AF65-F5344CB8AC3E}">
        <p14:creationId xmlns:p14="http://schemas.microsoft.com/office/powerpoint/2010/main" val="12746858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31</a:t>
            </a:fld>
            <a:endParaRPr lang="es-CO"/>
          </a:p>
        </p:txBody>
      </p:sp>
    </p:spTree>
    <p:extLst>
      <p:ext uri="{BB962C8B-B14F-4D97-AF65-F5344CB8AC3E}">
        <p14:creationId xmlns:p14="http://schemas.microsoft.com/office/powerpoint/2010/main" val="28351539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Bloqueo y bajo rendimiento. Debido a la naturaleza sincrónica de HTTP, la solicitud original no obtendrá una respuesta hasta que todas las llamadas HTTP internas hayan finalizado. Imagine si el número de estas llamadas aumenta significativamente y al mismo tiempo se bloquea una de las llamadas HTTP intermedias a un microservicio. El resultado es que el rendimiento se ve afectado y la escalabilidad general se verá afectada exponencialmente a medida que aumenten las solicitudes HTTP adicionales. • Acoplamiento de microservicios con HTTP. Los microservicios del negocio no deben combinarse con otros microservicios del negocio. Idealmente, no deberían "saber" sobre la existencia de esos. Si su aplicación depende del acoplamiento de microservicios como en el ejemplo, será casi imposible lograr la autonomía que buscamos. • Falla en cualquier microservicio. Si se implementa una cadena de microservicios enlazados mediante llamadas HTTP, cuando alguno de los microservicios falle (y eventualmente fallarán) toda la cadena de microservicios fallará. Un sistema basado en microservicios debe diseñarse para continuar funcionando lo mejor posible durante fallas parciales. Incluso si se implementa una lógica de reintentos con retraso exponencial en el cliente, u otra de cualquier naturaleza, cuanto más complejas sean las cadenas de llamadas HTTP, más compleja será la implementación de una estrategia de fallas basada en HTTP</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32</a:t>
            </a:fld>
            <a:endParaRPr lang="es-CO"/>
          </a:p>
        </p:txBody>
      </p:sp>
    </p:spTree>
    <p:extLst>
      <p:ext uri="{BB962C8B-B14F-4D97-AF65-F5344CB8AC3E}">
        <p14:creationId xmlns:p14="http://schemas.microsoft.com/office/powerpoint/2010/main" val="26175938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33</a:t>
            </a:fld>
            <a:endParaRPr lang="es-CO"/>
          </a:p>
        </p:txBody>
      </p:sp>
    </p:spTree>
    <p:extLst>
      <p:ext uri="{BB962C8B-B14F-4D97-AF65-F5344CB8AC3E}">
        <p14:creationId xmlns:p14="http://schemas.microsoft.com/office/powerpoint/2010/main" val="27046644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34</a:t>
            </a:fld>
            <a:endParaRPr lang="es-CO"/>
          </a:p>
        </p:txBody>
      </p:sp>
    </p:spTree>
    <p:extLst>
      <p:ext uri="{BB962C8B-B14F-4D97-AF65-F5344CB8AC3E}">
        <p14:creationId xmlns:p14="http://schemas.microsoft.com/office/powerpoint/2010/main" val="4661748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Esto significa que el modelo conceptual del dominio puede diferir entre subsistemas o microservicios. Por ejemplo, las aplicaciones empresariales, donde las aplicaciones de gestión de relaciones con los clientes (CRM – </a:t>
            </a:r>
            <a:r>
              <a:rPr lang="es-MX" dirty="0" err="1"/>
              <a:t>Customer</a:t>
            </a:r>
            <a:r>
              <a:rPr lang="es-MX" dirty="0"/>
              <a:t> </a:t>
            </a:r>
            <a:r>
              <a:rPr lang="es-MX" dirty="0" err="1"/>
              <a:t>Relationship</a:t>
            </a:r>
            <a:r>
              <a:rPr lang="es-MX" dirty="0"/>
              <a:t> Management), los subsistemas de compras transaccionales y los subsistemas de atención al cliente, utilizan cada uno atributos y datos particulares del cliente, pero cada uno ve al cliente de una forma particular y emplea un </a:t>
            </a:r>
            <a:r>
              <a:rPr lang="es-MX" dirty="0" err="1"/>
              <a:t>Bounded</a:t>
            </a:r>
            <a:r>
              <a:rPr lang="es-MX" dirty="0"/>
              <a:t> </a:t>
            </a:r>
            <a:r>
              <a:rPr lang="es-MX" dirty="0" err="1"/>
              <a:t>Context</a:t>
            </a:r>
            <a:r>
              <a:rPr lang="es-MX" dirty="0"/>
              <a:t> diferente. </a:t>
            </a:r>
          </a:p>
          <a:p>
            <a:r>
              <a:rPr lang="es-MX" dirty="0"/>
              <a:t>Este principio es similar en el diseño orientado por el dominio (DDD – </a:t>
            </a:r>
            <a:r>
              <a:rPr lang="es-MX" dirty="0" err="1"/>
              <a:t>Domain-Driven</a:t>
            </a:r>
            <a:r>
              <a:rPr lang="es-MX" dirty="0"/>
              <a:t> </a:t>
            </a:r>
            <a:r>
              <a:rPr lang="es-MX" dirty="0" err="1"/>
              <a:t>Design</a:t>
            </a:r>
            <a:r>
              <a:rPr lang="es-MX" dirty="0"/>
              <a:t>), donde cada </a:t>
            </a:r>
            <a:r>
              <a:rPr lang="es-MX" dirty="0" err="1"/>
              <a:t>Bounded</a:t>
            </a:r>
            <a:r>
              <a:rPr lang="es-MX" dirty="0"/>
              <a:t> </a:t>
            </a:r>
            <a:r>
              <a:rPr lang="es-MX" dirty="0" err="1"/>
              <a:t>Context</a:t>
            </a:r>
            <a:r>
              <a:rPr lang="es-MX" dirty="0"/>
              <a:t> o subsistema autónomo o servicio debe poseer su modelo de dominio (datos más lógica y comportamiento). Cada </a:t>
            </a:r>
            <a:r>
              <a:rPr lang="es-MX" dirty="0" err="1"/>
              <a:t>Bounded</a:t>
            </a:r>
            <a:r>
              <a:rPr lang="es-MX" dirty="0"/>
              <a:t> </a:t>
            </a:r>
            <a:r>
              <a:rPr lang="es-MX" dirty="0" err="1"/>
              <a:t>Context</a:t>
            </a:r>
            <a:r>
              <a:rPr lang="es-MX" dirty="0"/>
              <a:t> por DDD se correlaciona con un microservicio empresarial (uno o varios servicios).</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35</a:t>
            </a:fld>
            <a:endParaRPr lang="es-CO"/>
          </a:p>
        </p:txBody>
      </p:sp>
    </p:spTree>
    <p:extLst>
      <p:ext uri="{BB962C8B-B14F-4D97-AF65-F5344CB8AC3E}">
        <p14:creationId xmlns:p14="http://schemas.microsoft.com/office/powerpoint/2010/main" val="26677195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 base de datos centralizada parece más simple inicialmente y también parece permitir la reutilización de entidades en diferentes subsistemas para que todo sea coherente. Pero la realidad es que se suele terminar con tablas enormes que sirven a muchos subsistemas diferentes y que incluyen atributos y columnas que no son necesarios en la mayoría de los casos. Es como tratar de usar el mismo mapa para hacer senderismo, un viaje largo en automóvil y aprender geografía. </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36</a:t>
            </a:fld>
            <a:endParaRPr lang="es-CO"/>
          </a:p>
        </p:txBody>
      </p:sp>
    </p:spTree>
    <p:extLst>
      <p:ext uri="{BB962C8B-B14F-4D97-AF65-F5344CB8AC3E}">
        <p14:creationId xmlns:p14="http://schemas.microsoft.com/office/powerpoint/2010/main" val="14752201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 cada microservicio tiene un </a:t>
            </a:r>
            <a:r>
              <a:rPr lang="es-MX" dirty="0" err="1"/>
              <a:t>endpoint</a:t>
            </a:r>
            <a:r>
              <a:rPr lang="es-MX" dirty="0"/>
              <a:t> público, a veces con un puerto TCP diferente para cada microservicio. Un ejemplo de una URL para un servicio en particular podría ser la siguiente URL : </a:t>
            </a:r>
          </a:p>
          <a:p>
            <a:endParaRPr lang="es-MX" dirty="0"/>
          </a:p>
          <a:p>
            <a:r>
              <a:rPr lang="es-MX" dirty="0"/>
              <a:t>http://eshoponcontainers.westus.cloudapp.azure.com:88/ </a:t>
            </a:r>
          </a:p>
          <a:p>
            <a:endParaRPr lang="es-MX" dirty="0"/>
          </a:p>
          <a:p>
            <a:r>
              <a:rPr lang="es-MX" dirty="0"/>
              <a:t>En un entorno de producción basado en un </a:t>
            </a:r>
            <a:r>
              <a:rPr lang="es-MX" dirty="0" err="1"/>
              <a:t>cluster</a:t>
            </a:r>
            <a:r>
              <a:rPr lang="es-MX" dirty="0"/>
              <a:t>, esa URL se correlacionaría con el balanceador de carga del </a:t>
            </a:r>
            <a:r>
              <a:rPr lang="es-MX" dirty="0" err="1"/>
              <a:t>cluster</a:t>
            </a:r>
            <a:r>
              <a:rPr lang="es-MX" dirty="0"/>
              <a:t>, que a su vez se encargaría de distribuir las peticiones entre los microservicios. En entornos de producción, se puede tener un controlador de entrega para aplicaciones (ADC – </a:t>
            </a:r>
            <a:r>
              <a:rPr lang="es-MX" dirty="0" err="1"/>
              <a:t>Application</a:t>
            </a:r>
            <a:r>
              <a:rPr lang="es-MX" dirty="0"/>
              <a:t> </a:t>
            </a:r>
            <a:r>
              <a:rPr lang="es-MX" dirty="0" err="1"/>
              <a:t>Delivery</a:t>
            </a:r>
            <a:r>
              <a:rPr lang="es-MX" dirty="0"/>
              <a:t> </a:t>
            </a:r>
            <a:r>
              <a:rPr lang="es-MX" dirty="0" err="1"/>
              <a:t>Controller</a:t>
            </a:r>
            <a:r>
              <a:rPr lang="es-MX" dirty="0"/>
              <a:t>), como el Azure </a:t>
            </a:r>
            <a:r>
              <a:rPr lang="es-MX" dirty="0" err="1"/>
              <a:t>Application</a:t>
            </a:r>
            <a:r>
              <a:rPr lang="es-MX" dirty="0"/>
              <a:t> Gateway, entre la Internet y sus microservicios. Esto actúa como una capa de transparente que no sólo se encarga del balanceo de carga, sino que también agrega seguridad a los servicios al ofrecer una conexión SSL. Esto también mejora la carga de trabajo de los hosts, ya que se delega el manejo de la conexión SSL y otras tareas de enrutamiento al Azure </a:t>
            </a:r>
            <a:r>
              <a:rPr lang="es-MX" dirty="0" err="1"/>
              <a:t>Application</a:t>
            </a:r>
            <a:r>
              <a:rPr lang="es-MX" dirty="0"/>
              <a:t> Gateway. En cualquier caso, un balanceador de carga y un ADC son transparentes, desde el punto de vista de la arquitectura lógica de aplicación. </a:t>
            </a:r>
          </a:p>
          <a:p>
            <a:r>
              <a:rPr lang="es-MX" dirty="0"/>
              <a:t>Una arquitectura de comunicación directa de cliente a microservicio podría ser suficiente para una aplicación pequeña, especialmente si el cliente es una aplicación web, como una aplicación ASP.NET MVC. Sin embargo, cuando se crean aplicaciones grandes y complejas, por ejemplo, cuando maneja docenas de tipos de microservicios y, especialmente, cuando los clientes son aplicaciones móviles o aplicaciones web SPA, ese enfoque tiene algunos inconvenientes. </a:t>
            </a:r>
          </a:p>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37</a:t>
            </a:fld>
            <a:endParaRPr lang="es-CO"/>
          </a:p>
        </p:txBody>
      </p:sp>
    </p:spTree>
    <p:extLst>
      <p:ext uri="{BB962C8B-B14F-4D97-AF65-F5344CB8AC3E}">
        <p14:creationId xmlns:p14="http://schemas.microsoft.com/office/powerpoint/2010/main" val="564616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Estas compañías proveen soluciones de contenedores que ayudan a las empresas a construir y desplegar aplicaciones a la velocidad y escala que se manejan en la nube, sin importar las plataformas o herramientas que utilicen. </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7</a:t>
            </a:fld>
            <a:endParaRPr lang="es-CO"/>
          </a:p>
        </p:txBody>
      </p:sp>
    </p:spTree>
    <p:extLst>
      <p:ext uri="{BB962C8B-B14F-4D97-AF65-F5344CB8AC3E}">
        <p14:creationId xmlns:p14="http://schemas.microsoft.com/office/powerpoint/2010/main" val="41965333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La interacción con múltiples microservicios para construir una pantalla única en la interfaz de usuario, aumenta la cantidad de peticiones/respuestas de la Internet. Esto aumenta la latencia y la complejidad en el lado de la interfaz de usuario. Lo ideal es consolidar las respuestas en el lado del servidor para reducir el número de viajes, con esto reduce la latencia, ya que se regresan múltiples datos en paralelo y algunos elementos de la interfaz de usuario podrían mostrar datos tan pronto como estén listos.</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38</a:t>
            </a:fld>
            <a:endParaRPr lang="es-CO"/>
          </a:p>
        </p:txBody>
      </p:sp>
    </p:spTree>
    <p:extLst>
      <p:ext uri="{BB962C8B-B14F-4D97-AF65-F5344CB8AC3E}">
        <p14:creationId xmlns:p14="http://schemas.microsoft.com/office/powerpoint/2010/main" val="18271261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Resolver los aspectos comunes como seguridad y autorización en cada microservicio puede requerir un esfuerzo de desarrollo significativo. Una posible solución es tener esos servicios dentro del host Docker o </a:t>
            </a:r>
            <a:r>
              <a:rPr lang="es-MX" dirty="0" err="1"/>
              <a:t>cluster</a:t>
            </a:r>
            <a:r>
              <a:rPr lang="es-MX" dirty="0"/>
              <a:t> interno, para restringir el acceso directo a ellos desde el exterior y para resolverlos en un lugar centralizado, como un API Gateway. </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39</a:t>
            </a:fld>
            <a:endParaRPr lang="es-CO"/>
          </a:p>
        </p:txBody>
      </p:sp>
    </p:spTree>
    <p:extLst>
      <p:ext uri="{BB962C8B-B14F-4D97-AF65-F5344CB8AC3E}">
        <p14:creationId xmlns:p14="http://schemas.microsoft.com/office/powerpoint/2010/main" val="7592666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Los protocolos que se suelen utilizar en el lado del servidor (como AMQP o RPC) generalmente no son compatibles con las aplicaciones cliente. Por lo tanto, las solicitudes se deben realizar a través de protocolos como HTTP/HTTPS y luego ser traducidas a los otros protocolos. Un enfoque tipo </a:t>
            </a:r>
            <a:r>
              <a:rPr lang="es-MX" dirty="0" err="1"/>
              <a:t>man</a:t>
            </a:r>
            <a:r>
              <a:rPr lang="es-MX" dirty="0"/>
              <a:t>-in-</a:t>
            </a:r>
            <a:r>
              <a:rPr lang="es-MX" dirty="0" err="1"/>
              <a:t>the</a:t>
            </a:r>
            <a:r>
              <a:rPr lang="es-MX" dirty="0"/>
              <a:t>-</a:t>
            </a:r>
            <a:r>
              <a:rPr lang="es-MX" dirty="0" err="1"/>
              <a:t>middle</a:t>
            </a:r>
            <a:r>
              <a:rPr lang="es-MX" dirty="0"/>
              <a:t> puede ayudar en esta situación. </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40</a:t>
            </a:fld>
            <a:endParaRPr lang="es-CO"/>
          </a:p>
        </p:txBody>
      </p:sp>
    </p:spTree>
    <p:extLst>
      <p:ext uri="{BB962C8B-B14F-4D97-AF65-F5344CB8AC3E}">
        <p14:creationId xmlns:p14="http://schemas.microsoft.com/office/powerpoint/2010/main" val="17265800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Las API de múltiples microservicios podrían no ser adecuadas para las necesidades de todas aplicaciones cliente. Por ejemplo, las necesidades de una aplicación móvil pueden ser diferentes a las necesidades de una aplicación web. Para las aplicaciones móviles, es posible que deba optimizar aún más para que las respuestas de datos sean más eficientes. Esto se puede hacer consolidando datos de múltiples microservicios y devolviendo un solo conjunto de datos y, algunas veces, eliminando cualquier dato en la respuesta que no sea necesario para la aplicación móvil. Además de que, por supuesto, también se puede comprimir esa información. Por eso, una fachada o API entre la aplicación móvil y los microservicios puede ser lo más adecuado para este escenario. </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41</a:t>
            </a:fld>
            <a:endParaRPr lang="es-CO"/>
          </a:p>
        </p:txBody>
      </p:sp>
    </p:spTree>
    <p:extLst>
      <p:ext uri="{BB962C8B-B14F-4D97-AF65-F5344CB8AC3E}">
        <p14:creationId xmlns:p14="http://schemas.microsoft.com/office/powerpoint/2010/main" val="18826372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Cuando se diseñan y construyen aplicaciones grandes o complejas, basadas en microservicios y con múltiples aplicaciones cliente, puede ser un buen enfoque considerar es uso de una API Gateway. Este es un servicio que proporciona un punto único de entrada para ciertos grupos de microservicios. Es similar al patrón Fachada del diseño orientado a objetos, pero en este caso, es parte de un sistema distribuido. El patrón API Gateway también se conoce como el "back-</a:t>
            </a:r>
            <a:r>
              <a:rPr lang="es-MX" dirty="0" err="1"/>
              <a:t>end</a:t>
            </a:r>
            <a:r>
              <a:rPr lang="es-MX" dirty="0"/>
              <a:t> para </a:t>
            </a:r>
            <a:r>
              <a:rPr lang="es-MX" dirty="0" err="1"/>
              <a:t>front-end</a:t>
            </a:r>
            <a:r>
              <a:rPr lang="es-MX" dirty="0"/>
              <a:t>" (BFF) porque se construye pensando en las necesidades de la aplicación cliente. </a:t>
            </a:r>
          </a:p>
          <a:p>
            <a:endParaRPr lang="es-MX" dirty="0"/>
          </a:p>
          <a:p>
            <a:r>
              <a:rPr lang="es-MX" dirty="0"/>
              <a:t>Es importante resaltar que, en ese diagrama, se estaría usando un servicio de API Gateway único frente a múltiples aplicaciones de cliente. Ese hecho puede representar un riesgo importante porque la API Gateway crecerá y evolucionará según muchos requisitos diferentes de las aplicaciones del cliente. Eventualmente, estará sobrecargado por esas necesidades diferentes y podría, en efecto, ser muy similar a una aplicación o servicio monolítico. Por eso que es muy recomendable dividir la API Gateway en múltiples servicios o API </a:t>
            </a:r>
            <a:r>
              <a:rPr lang="es-MX" dirty="0" err="1"/>
              <a:t>Gateways</a:t>
            </a:r>
            <a:r>
              <a:rPr lang="es-MX" dirty="0"/>
              <a:t> más pequeñas, por ejemplo, una por tipo dispositivo. </a:t>
            </a:r>
          </a:p>
          <a:p>
            <a:r>
              <a:rPr lang="es-MX" dirty="0"/>
              <a:t> </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42</a:t>
            </a:fld>
            <a:endParaRPr lang="es-CO"/>
          </a:p>
        </p:txBody>
      </p:sp>
    </p:spTree>
    <p:extLst>
      <p:ext uri="{BB962C8B-B14F-4D97-AF65-F5344CB8AC3E}">
        <p14:creationId xmlns:p14="http://schemas.microsoft.com/office/powerpoint/2010/main" val="12658235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Una API Gateway granular también puede ser un microservicio por sí mismo, e incluso puede tener un nombre tomado del dominio o área del negocio y sus datos relacionados. Definir los límites de las API Gateway en función de las áreas del negocio o del dominio ayudará a lograr un mejor diseño. </a:t>
            </a:r>
          </a:p>
          <a:p>
            <a:r>
              <a:rPr lang="es-MX" dirty="0"/>
              <a:t>La granularidad en el nivel de la API Gateway puede ser especialmente útil para aplicaciones de interfaz de usuario compuestas, basadas en microservicios, ya que el concepto de una API Gateway de grano fino es similar a un servicio de composición interfaz de usuario</a:t>
            </a:r>
          </a:p>
          <a:p>
            <a:endParaRPr lang="es-MX" dirty="0"/>
          </a:p>
          <a:p>
            <a:r>
              <a:rPr lang="es-MX" dirty="0"/>
              <a:t>Otro enfoque es usar un producto como Azure API Management como se muestra en la Figura 4-14. Este enfoque no sólo resuelve las necesidades de la API Gateway, sino que también ofrece funciones como la recopilación de estadísticas de uso de las API. Tenga en cuenta que la API Gateway es sólo un componente en una solución de gestión de </a:t>
            </a:r>
            <a:r>
              <a:rPr lang="es-MX" dirty="0" err="1"/>
              <a:t>APIs</a:t>
            </a:r>
            <a:r>
              <a:rPr lang="es-MX" dirty="0"/>
              <a:t>. </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43</a:t>
            </a:fld>
            <a:endParaRPr lang="es-CO"/>
          </a:p>
        </p:txBody>
      </p:sp>
    </p:spTree>
    <p:extLst>
      <p:ext uri="{BB962C8B-B14F-4D97-AF65-F5344CB8AC3E}">
        <p14:creationId xmlns:p14="http://schemas.microsoft.com/office/powerpoint/2010/main" val="21097332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 El inconveniente más importante es que al implementar una API Gateway, se está acoplando ese nivel con los microservicios internos. Este acoplamiento podría presentar serias dificultades para la aplicación. Clemens </a:t>
            </a:r>
            <a:r>
              <a:rPr lang="es-MX" dirty="0" err="1"/>
              <a:t>Vasters</a:t>
            </a:r>
            <a:r>
              <a:rPr lang="es-MX" dirty="0"/>
              <a:t>, arquitecto del equipo de Azure </a:t>
            </a:r>
            <a:r>
              <a:rPr lang="es-MX" dirty="0" err="1"/>
              <a:t>Service</a:t>
            </a:r>
            <a:r>
              <a:rPr lang="es-MX" dirty="0"/>
              <a:t> Bus, se refiere a esta posible dificultad como "el nuevo ESB (Enterprise </a:t>
            </a:r>
            <a:r>
              <a:rPr lang="es-MX" dirty="0" err="1"/>
              <a:t>Service</a:t>
            </a:r>
            <a:r>
              <a:rPr lang="es-MX" dirty="0"/>
              <a:t> Bus)" en su sesión de "</a:t>
            </a:r>
            <a:r>
              <a:rPr lang="es-MX" dirty="0" err="1"/>
              <a:t>Messaging</a:t>
            </a:r>
            <a:r>
              <a:rPr lang="es-MX" dirty="0"/>
              <a:t> and </a:t>
            </a:r>
            <a:r>
              <a:rPr lang="es-MX" dirty="0" err="1"/>
              <a:t>Microservices</a:t>
            </a:r>
            <a:r>
              <a:rPr lang="es-MX" dirty="0"/>
              <a:t>" en GOTO 2016. </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44</a:t>
            </a:fld>
            <a:endParaRPr lang="es-CO"/>
          </a:p>
        </p:txBody>
      </p:sp>
    </p:spTree>
    <p:extLst>
      <p:ext uri="{BB962C8B-B14F-4D97-AF65-F5344CB8AC3E}">
        <p14:creationId xmlns:p14="http://schemas.microsoft.com/office/powerpoint/2010/main" val="39097239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45</a:t>
            </a:fld>
            <a:endParaRPr lang="es-CO"/>
          </a:p>
        </p:txBody>
      </p:sp>
    </p:spTree>
    <p:extLst>
      <p:ext uri="{BB962C8B-B14F-4D97-AF65-F5344CB8AC3E}">
        <p14:creationId xmlns:p14="http://schemas.microsoft.com/office/powerpoint/2010/main" val="7839175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Una API Gateway puede introducir un mayor tiempo de respuesta debido a la llamada adicional a través de la red. Sin embargo, esta llamada adicional generalmente tiene menos impacto que tener un cliente que realice muchas peticiones directamente a los microservicios internos. </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46</a:t>
            </a:fld>
            <a:endParaRPr lang="es-CO"/>
          </a:p>
        </p:txBody>
      </p:sp>
    </p:spTree>
    <p:extLst>
      <p:ext uri="{BB962C8B-B14F-4D97-AF65-F5344CB8AC3E}">
        <p14:creationId xmlns:p14="http://schemas.microsoft.com/office/powerpoint/2010/main" val="10694553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Si una API Gateway incluye lógica personalizada y agregación de datos, puede tener un costo adicional de desarrollo y mantenimiento. Los desarrolladores deben actualizar la API Gateway para exponer los </a:t>
            </a:r>
            <a:r>
              <a:rPr lang="es-MX" dirty="0" err="1"/>
              <a:t>endpoints</a:t>
            </a:r>
            <a:r>
              <a:rPr lang="es-MX" dirty="0"/>
              <a:t> de cada microservicio. Además, los cambios de implementación en los microservicios internos pueden provocar cambios de código a nivel de la API Gateway. Sin embargo, si la API Gateway sólo está aplicando seguridad, inicio de sesión y control de versiones (como cuando se usa el Azure API Management), es posible que no se incurra en este coste adicional. </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47</a:t>
            </a:fld>
            <a:endParaRPr lang="es-CO"/>
          </a:p>
        </p:txBody>
      </p:sp>
    </p:spTree>
    <p:extLst>
      <p:ext uri="{BB962C8B-B14F-4D97-AF65-F5344CB8AC3E}">
        <p14:creationId xmlns:p14="http://schemas.microsoft.com/office/powerpoint/2010/main" val="240859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 (Microsoft es uno de los principales proveedores de la nube que soportan Docker.) En el futuro, Docker será omnipresente en cualquier centro de datos en la nube o en instalaciones internas (</a:t>
            </a:r>
            <a:r>
              <a:rPr lang="es-MX" dirty="0" err="1"/>
              <a:t>on-premises</a:t>
            </a:r>
            <a:r>
              <a:rPr lang="es-MX" dirty="0"/>
              <a:t>). </a:t>
            </a:r>
          </a:p>
          <a:p>
            <a:r>
              <a:rPr lang="es-MX" dirty="0"/>
              <a:t>Además, la arquitectura de microservicios está surgiendo como un enfoque importante para las aplicaciones distribuidas de misión-crítica. En una arquitectura basada en microservicios, la aplicación se construye como una colección de servicios que se pueden desarrollar, probar, desplegar y versionar de forma independiente. </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8</a:t>
            </a:fld>
            <a:endParaRPr lang="es-CO"/>
          </a:p>
        </p:txBody>
      </p:sp>
    </p:spTree>
    <p:extLst>
      <p:ext uri="{BB962C8B-B14F-4D97-AF65-F5344CB8AC3E}">
        <p14:creationId xmlns:p14="http://schemas.microsoft.com/office/powerpoint/2010/main" val="1545697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Si sólo hay un equipo responsable por el desarrollo de la API Gateway, entonces eso se puede convertir en un cuello de botella. Por esto, resulta mejor tener varias API Gateway de grano fino que atiendan las distintas necesidades del cliente. También puede segregar internamente la API Gateway en múltiples áreas o capas, que sean propiedad de los diferentes equipos que trabajan en los microservicios internos</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48</a:t>
            </a:fld>
            <a:endParaRPr lang="es-CO"/>
          </a:p>
        </p:txBody>
      </p:sp>
    </p:spTree>
    <p:extLst>
      <p:ext uri="{BB962C8B-B14F-4D97-AF65-F5344CB8AC3E}">
        <p14:creationId xmlns:p14="http://schemas.microsoft.com/office/powerpoint/2010/main" val="26817995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Protocolo </a:t>
            </a:r>
            <a:r>
              <a:rPr lang="es-MX" dirty="0" err="1"/>
              <a:t>Asincrono</a:t>
            </a:r>
            <a:r>
              <a:rPr lang="es-MX" dirty="0"/>
              <a:t>. Otros protocolos como AMQP (un protocolo admitido por muchos sistemas operativos y entornos de nube) usan mensajes asíncronos. El código del cliente o el remitente del mensaje generalmente no espera una respuesta. Simplemente envía el mensaje como cuando se envía un mensaje a una cola de </a:t>
            </a:r>
            <a:r>
              <a:rPr lang="es-MX" dirty="0" err="1"/>
              <a:t>RabbitMQ</a:t>
            </a:r>
            <a:r>
              <a:rPr lang="es-MX" dirty="0"/>
              <a:t> o cualquier otro intermediario de mensajes.</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49</a:t>
            </a:fld>
            <a:endParaRPr lang="es-CO"/>
          </a:p>
        </p:txBody>
      </p:sp>
    </p:spTree>
    <p:extLst>
      <p:ext uri="{BB962C8B-B14F-4D97-AF65-F5344CB8AC3E}">
        <p14:creationId xmlns:p14="http://schemas.microsoft.com/office/powerpoint/2010/main" val="24523370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50</a:t>
            </a:fld>
            <a:endParaRPr lang="es-CO"/>
          </a:p>
        </p:txBody>
      </p:sp>
    </p:spTree>
    <p:extLst>
      <p:ext uri="{BB962C8B-B14F-4D97-AF65-F5344CB8AC3E}">
        <p14:creationId xmlns:p14="http://schemas.microsoft.com/office/powerpoint/2010/main" val="2778918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Protocolo síncrono. HTTP es un protocolo síncrono. El cliente envía una petición (</a:t>
            </a:r>
            <a:r>
              <a:rPr lang="es-MX" dirty="0" err="1"/>
              <a:t>request</a:t>
            </a:r>
            <a:r>
              <a:rPr lang="es-MX" dirty="0"/>
              <a:t>) y espera una respuesta (response) del servicio. Esto es independiente de la ejecución del código del cliente, que podría ser síncrona (el hilo está bloqueado) o asíncrona (el hilo no está bloqueado y la respuesta finalmente llegará a un </a:t>
            </a:r>
            <a:r>
              <a:rPr lang="es-MX" dirty="0" err="1"/>
              <a:t>callback</a:t>
            </a:r>
            <a:r>
              <a:rPr lang="es-MX" dirty="0"/>
              <a:t> – una función que recibe el resultado). El punto importante aquí es que el protocolo (HTTP/HTTPS) es síncrono y el código del cliente sólo puede continuar su tarea cuando recibe la respuesta del servidor HTTP. • </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51</a:t>
            </a:fld>
            <a:endParaRPr lang="es-CO"/>
          </a:p>
        </p:txBody>
      </p:sp>
    </p:spTree>
    <p:extLst>
      <p:ext uri="{BB962C8B-B14F-4D97-AF65-F5344CB8AC3E}">
        <p14:creationId xmlns:p14="http://schemas.microsoft.com/office/powerpoint/2010/main" val="163840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Si un microservicio necesita iniciar una acción adicional en otro microservicio, si es posible, no lo haga de forma síncrona como parte de la petición/respuesta original. En cambio, hágalo de forma asíncrona (utilizando mensajes asíncronos o eventos de integración, colas, etc.). </a:t>
            </a:r>
          </a:p>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52</a:t>
            </a:fld>
            <a:endParaRPr lang="es-CO"/>
          </a:p>
        </p:txBody>
      </p:sp>
    </p:spTree>
    <p:extLst>
      <p:ext uri="{BB962C8B-B14F-4D97-AF65-F5344CB8AC3E}">
        <p14:creationId xmlns:p14="http://schemas.microsoft.com/office/powerpoint/2010/main" val="14173038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Otra posibilidad (generalmente para usos diferentes de REST) es una comunicación en tiempo real y uno a muchos con </a:t>
            </a:r>
            <a:r>
              <a:rPr lang="es-MX" dirty="0" err="1"/>
              <a:t>frameworks</a:t>
            </a:r>
            <a:r>
              <a:rPr lang="es-MX" dirty="0"/>
              <a:t> de nivel superior como ASP.NET </a:t>
            </a:r>
            <a:r>
              <a:rPr lang="es-MX" dirty="0" err="1"/>
              <a:t>SignalR</a:t>
            </a:r>
            <a:r>
              <a:rPr lang="es-MX" dirty="0"/>
              <a:t> y protocolos como </a:t>
            </a:r>
            <a:r>
              <a:rPr lang="es-MX" dirty="0" err="1"/>
              <a:t>WebSockets</a:t>
            </a:r>
            <a:r>
              <a:rPr lang="es-MX" dirty="0"/>
              <a:t>. </a:t>
            </a:r>
          </a:p>
          <a:p>
            <a:r>
              <a:rPr lang="es-MX" dirty="0"/>
              <a:t>Como muestra la Figura 4-17, la comunicación HTTP en tiempo real significa que el servidor puede enviar el contenido a los clientes conectados, a medida que los datos estén disponibles, en lugar de que el servidor espere las peticiones de nuevos datos por los clientes. </a:t>
            </a:r>
          </a:p>
          <a:p>
            <a:r>
              <a:rPr lang="es-MX" dirty="0"/>
              <a:t> </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53</a:t>
            </a:fld>
            <a:endParaRPr lang="es-CO"/>
          </a:p>
        </p:txBody>
      </p:sp>
    </p:spTree>
    <p:extLst>
      <p:ext uri="{BB962C8B-B14F-4D97-AF65-F5344CB8AC3E}">
        <p14:creationId xmlns:p14="http://schemas.microsoft.com/office/powerpoint/2010/main" val="18455064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La comunicación asincrónica basada en mensajes con un receptor único, significa que hay una comunicación punto a punto que envía un mensaje a exactamente uno de los consumidores que está leyendo desde el canal y que el mensaje se procesa sólo una vez. Sin embargo, hay situaciones especiales. Por ejemplo, en un sistema en la nube que intenta recuperarse automáticamente de fallas, el mismo mensaje podría enviarse varias veces. Debido a la red u otras fallas, el cliente debe poder volver a intentar el envío de mensajes y el servidor debe implementar la lógica necesaria para que una operación sea idempotente, para que cada mensaje sólo se procese una vez. </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54</a:t>
            </a:fld>
            <a:endParaRPr lang="es-CO"/>
          </a:p>
        </p:txBody>
      </p:sp>
    </p:spTree>
    <p:extLst>
      <p:ext uri="{BB962C8B-B14F-4D97-AF65-F5344CB8AC3E}">
        <p14:creationId xmlns:p14="http://schemas.microsoft.com/office/powerpoint/2010/main" val="36879025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Una vez que se comience a enviar comunicaciones basadas en mensajes (ya sea con comandos o eventos), se debe evitar mezclarlas con la comunicación HTTP síncrona. </a:t>
            </a:r>
          </a:p>
          <a:p>
            <a:endParaRPr lang="es-MX" dirty="0"/>
          </a:p>
          <a:p>
            <a:r>
              <a:rPr lang="es-MX" dirty="0"/>
              <a:t>Tenga en cuenta que cuando los comandos provienen de aplicaciones cliente, se pueden implementar como comandos síncronos HTTP. Se deben usar comandos basados en mensajes cuando se necesite mayor escalabilidad o cuando ya se esté trabajando en un proceso del negocio basado en mensajes. </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55</a:t>
            </a:fld>
            <a:endParaRPr lang="es-CO"/>
          </a:p>
        </p:txBody>
      </p:sp>
    </p:spTree>
    <p:extLst>
      <p:ext uri="{BB962C8B-B14F-4D97-AF65-F5344CB8AC3E}">
        <p14:creationId xmlns:p14="http://schemas.microsoft.com/office/powerpoint/2010/main" val="24861510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 Los microservicios adicionales se suscriben a los eventos para que puedan recibirlos de forma asíncrona. Cuando eso sucede, los receptores pueden actualizar sus propias entidades de dominio, lo que puede provocar que se publiquen más eventos de integración. Este sistema de publicación/suscripción generalmente se realiza mediante una implementación de un bus de eventos. El bus de eventos se puede diseñar como una abstracción o interfaz, con la API que se necesita para publicar eventos y suscribirse o anular la suscripción a eventos. El bus de eventos también puede tener una o más implementaciones basadas en cualquier bróker entre procesos y mensajería, como una cola de mensajería o un bus de servicio que admite comunicación asíncrona y un modelo de publicación/suscripción. </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56</a:t>
            </a:fld>
            <a:endParaRPr lang="es-CO"/>
          </a:p>
        </p:txBody>
      </p:sp>
    </p:spTree>
    <p:extLst>
      <p:ext uri="{BB962C8B-B14F-4D97-AF65-F5344CB8AC3E}">
        <p14:creationId xmlns:p14="http://schemas.microsoft.com/office/powerpoint/2010/main" val="16097940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La implementación determinará qué protocolo usar para las comunicaciones basadas en mensajes y basadas en eventos. AMQP puede ayudar a lograr una comunicación confiable a través de una cola. </a:t>
            </a:r>
          </a:p>
          <a:p>
            <a:r>
              <a:rPr lang="es-MX" dirty="0"/>
              <a:t>Cuando se usa un bus de eventos, se puede usar un nivel de abstracción (como una interfaz de bus de eventos) basado en una implementación usando la API de un </a:t>
            </a:r>
            <a:r>
              <a:rPr lang="es-MX" dirty="0" err="1"/>
              <a:t>message</a:t>
            </a:r>
            <a:r>
              <a:rPr lang="es-MX" dirty="0"/>
              <a:t> </a:t>
            </a:r>
            <a:r>
              <a:rPr lang="es-MX" dirty="0" err="1"/>
              <a:t>broker</a:t>
            </a:r>
            <a:r>
              <a:rPr lang="es-MX" dirty="0"/>
              <a:t> como </a:t>
            </a:r>
            <a:r>
              <a:rPr lang="es-MX" dirty="0" err="1"/>
              <a:t>RabbitMQ</a:t>
            </a:r>
            <a:r>
              <a:rPr lang="es-MX" dirty="0"/>
              <a:t> o un </a:t>
            </a:r>
          </a:p>
          <a:p>
            <a:endParaRPr lang="es-MX" dirty="0"/>
          </a:p>
          <a:p>
            <a:r>
              <a:rPr lang="es-MX" dirty="0"/>
              <a:t> </a:t>
            </a:r>
          </a:p>
          <a:p>
            <a:r>
              <a:rPr lang="es-MX" dirty="0"/>
              <a:t>59 Definiendo la arquitectura de aplicaciones basadas en Contenedores y Microservicios </a:t>
            </a:r>
          </a:p>
          <a:p>
            <a:r>
              <a:rPr lang="es-MX" dirty="0"/>
              <a:t>bus de servicio como Azure </a:t>
            </a:r>
            <a:r>
              <a:rPr lang="es-MX" dirty="0" err="1"/>
              <a:t>Service</a:t>
            </a:r>
            <a:r>
              <a:rPr lang="es-MX" dirty="0"/>
              <a:t> Bus </a:t>
            </a:r>
            <a:r>
              <a:rPr lang="es-MX" dirty="0" err="1"/>
              <a:t>with</a:t>
            </a:r>
            <a:r>
              <a:rPr lang="es-MX" dirty="0"/>
              <a:t> </a:t>
            </a:r>
            <a:r>
              <a:rPr lang="es-MX" dirty="0" err="1"/>
              <a:t>Topics</a:t>
            </a:r>
            <a:r>
              <a:rPr lang="es-MX" dirty="0"/>
              <a:t>. También se puede usar un bus de servicio de nivel superior como </a:t>
            </a:r>
            <a:r>
              <a:rPr lang="es-MX" dirty="0" err="1"/>
              <a:t>NServiceBus</a:t>
            </a:r>
            <a:r>
              <a:rPr lang="es-MX" dirty="0"/>
              <a:t>, </a:t>
            </a:r>
            <a:r>
              <a:rPr lang="es-MX" dirty="0" err="1"/>
              <a:t>MassTransit</a:t>
            </a:r>
            <a:r>
              <a:rPr lang="es-MX" dirty="0"/>
              <a:t> o </a:t>
            </a:r>
            <a:r>
              <a:rPr lang="es-MX" dirty="0" err="1"/>
              <a:t>Brighter</a:t>
            </a:r>
            <a:r>
              <a:rPr lang="es-MX" dirty="0"/>
              <a:t> para coordinar el bus de eventos y el sistema de publicación/suscripción.</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57</a:t>
            </a:fld>
            <a:endParaRPr lang="es-CO"/>
          </a:p>
        </p:txBody>
      </p:sp>
    </p:spTree>
    <p:extLst>
      <p:ext uri="{BB962C8B-B14F-4D97-AF65-F5344CB8AC3E}">
        <p14:creationId xmlns:p14="http://schemas.microsoft.com/office/powerpoint/2010/main" val="967336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Así como los contenedores de carga facilitan el transporte por barco, tren o camión, sin importar el contenido, los contenedores de software funcionan como una unidad estándar que puede agrupar distintos programas y dependencias. La </a:t>
            </a:r>
            <a:r>
              <a:rPr lang="es-MX" dirty="0" err="1"/>
              <a:t>contenerización</a:t>
            </a:r>
            <a:r>
              <a:rPr lang="es-MX" dirty="0"/>
              <a:t> permite que los desarrolladores y los responsables de infraestructura puedan desplegar aplicaciones o servicios en diferentes entornos, con pocas o ninguna modificación. </a:t>
            </a:r>
          </a:p>
          <a:p>
            <a:r>
              <a:rPr lang="es-MX" dirty="0"/>
              <a:t>Los contenedores también aíslan las aplicaciones de otras instaladas en un sistema operativo (SO) compartido. Las aplicaciones contenerizadas se ejecutan en un host de contenedores que, a su vez, se ejecuta sobre el sistema operativo (Linux o Windows). Por eso, los contenedores son significativamente más livianos que las imágenes de máquinas virtuales (VM). </a:t>
            </a:r>
          </a:p>
          <a:p>
            <a:r>
              <a:rPr lang="es-MX" dirty="0"/>
              <a:t>Cada contenedor puede ejecutar una aplicación o servicio, como se muestra en la figura 2-1. En este ejemplo en host Docker es un host de contenedores y App1, App2, Svc1 y Svc2 son aplicaciones y servicios contenerizados. </a:t>
            </a:r>
          </a:p>
          <a:p>
            <a:endParaRPr lang="es-MX" dirty="0"/>
          </a:p>
          <a:p>
            <a:r>
              <a:rPr lang="es-MX" dirty="0"/>
              <a:t>Otro beneficio de la </a:t>
            </a:r>
            <a:r>
              <a:rPr lang="es-MX" dirty="0" err="1"/>
              <a:t>contenerización</a:t>
            </a:r>
            <a:r>
              <a:rPr lang="es-MX" dirty="0"/>
              <a:t> es la escalabilidad. Se puede ampliar rápidamente la capacidad creando nuevos contenedores para cargas o tareas de corta duración. Desde el punto de vista de la aplicación, el instanciar una imagen (crear un contenedor) es similar a instanciar un proceso como un servicio o una aplicación web. Sin embargo, por razones de confiabilidad y disponibilidad, cuando se ejecutan múltiples instancias de una imagen, típicamente se distribuyen entre varios servidores o máquinas virtuales en diferentes dominios de falla. </a:t>
            </a:r>
          </a:p>
          <a:p>
            <a:r>
              <a:rPr lang="es-MX" dirty="0"/>
              <a:t>En resumen, los contenedores ofrecen los beneficios de aislamiento, portabilidad, agilidad, escalabilidad y control, a lo largo de todo el ciclo de vida de la aplicación. El beneficio más importante es la separación o independencia de la aplicación de los entornos de desarrollo (Dev) y operaciones (</a:t>
            </a:r>
            <a:r>
              <a:rPr lang="es-MX" dirty="0" err="1"/>
              <a:t>Ops</a:t>
            </a:r>
            <a:r>
              <a:rPr lang="es-MX" dirty="0"/>
              <a:t>). </a:t>
            </a:r>
          </a:p>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11</a:t>
            </a:fld>
            <a:endParaRPr lang="es-CO"/>
          </a:p>
        </p:txBody>
      </p:sp>
    </p:spTree>
    <p:extLst>
      <p:ext uri="{BB962C8B-B14F-4D97-AF65-F5344CB8AC3E}">
        <p14:creationId xmlns:p14="http://schemas.microsoft.com/office/powerpoint/2010/main" val="28354045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La arquitectura de microservicios a menudo comienza con el manejo de los datos y la lógica del lado del servidor. Sin embargo, un enfoque más avanzado es diseñar la interfaz de usuario (UI) basada también en microservicios. Eso significa tener una interfaz de usuario compuesta producida por los microservicios, en lugar de tener microservicios en el servidor y una aplicación cliente monolítica que consuma los microservicios. Con este enfoque, se pueden construir microservicios completos, que incluyan tanto la lógica como la presentación visual</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58</a:t>
            </a:fld>
            <a:endParaRPr lang="es-CO"/>
          </a:p>
        </p:txBody>
      </p:sp>
    </p:spTree>
    <p:extLst>
      <p:ext uri="{BB962C8B-B14F-4D97-AF65-F5344CB8AC3E}">
        <p14:creationId xmlns:p14="http://schemas.microsoft.com/office/powerpoint/2010/main" val="35856711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En contraste, una interfaz de usuario compuesta es, precisamente, generada y compuesta por los mismos microservicios. Algunos de los microservicios controlan el aspecto visual de áreas específicas de la interfaz de usuario. La diferencia clave es que tiene componentes de interfaz de usuario de cliente (por ejemplo, clases de </a:t>
            </a:r>
            <a:r>
              <a:rPr lang="es-MX" dirty="0" err="1"/>
              <a:t>TypeScript</a:t>
            </a:r>
            <a:r>
              <a:rPr lang="es-MX" dirty="0"/>
              <a:t>) basados en plantillas y el </a:t>
            </a:r>
            <a:r>
              <a:rPr lang="es-MX" dirty="0" err="1"/>
              <a:t>ViewModel</a:t>
            </a:r>
            <a:r>
              <a:rPr lang="es-MX" dirty="0"/>
              <a:t> para esas plantillas proviene de cada microservicio. </a:t>
            </a:r>
          </a:p>
          <a:p>
            <a:r>
              <a:rPr lang="es-MX" dirty="0"/>
              <a:t>Cuando arranca la aplicación cliente, cada uno de los componentes de la interfaz de usuario (clases de </a:t>
            </a:r>
            <a:r>
              <a:rPr lang="es-MX" dirty="0" err="1"/>
              <a:t>TypeScript</a:t>
            </a:r>
            <a:r>
              <a:rPr lang="es-MX" dirty="0"/>
              <a:t>, por ejemplo) se registran con un microservicio de infraestructura capaz de proporcionar los </a:t>
            </a:r>
            <a:r>
              <a:rPr lang="es-MX" dirty="0" err="1"/>
              <a:t>ViewModels</a:t>
            </a:r>
            <a:r>
              <a:rPr lang="es-MX" dirty="0"/>
              <a:t> para un escenario determinado. Si el microservicio cambia la presentación, la interfaz de usuario cambia también</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59</a:t>
            </a:fld>
            <a:endParaRPr lang="es-CO"/>
          </a:p>
        </p:txBody>
      </p:sp>
    </p:spTree>
    <p:extLst>
      <p:ext uri="{BB962C8B-B14F-4D97-AF65-F5344CB8AC3E}">
        <p14:creationId xmlns:p14="http://schemas.microsoft.com/office/powerpoint/2010/main" val="6130071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Cada uno de esos microservicios de composición de interfaz de usuario sería similar a una pequeña API Gateway. Pero en este caso, cada uno es responsable de un área pequeña de interfaz de usuario. </a:t>
            </a:r>
          </a:p>
          <a:p>
            <a:r>
              <a:rPr lang="es-MX" dirty="0"/>
              <a:t>Un enfoque de interfaz de usuario compuesta, manejado por microservicios, puede ser más o menos desafiante, dependiendo de las técnicas de </a:t>
            </a:r>
            <a:r>
              <a:rPr lang="es-MX" dirty="0" err="1"/>
              <a:t>front-end</a:t>
            </a:r>
            <a:r>
              <a:rPr lang="es-MX" dirty="0"/>
              <a:t> que se utilicen. Por ejemplo, no usará las mismas técnicas para construir una aplicación web tradicional, para crear una SPA o una aplicación móvil nativa (como cuando se desarrollan aplicaciones </a:t>
            </a:r>
            <a:r>
              <a:rPr lang="es-MX" dirty="0" err="1"/>
              <a:t>Xamarin</a:t>
            </a:r>
            <a:r>
              <a:rPr lang="es-MX" dirty="0"/>
              <a:t>, que puede ser todavía más desafiante para este enfoque). </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60</a:t>
            </a:fld>
            <a:endParaRPr lang="es-CO"/>
          </a:p>
        </p:txBody>
      </p:sp>
    </p:spTree>
    <p:extLst>
      <p:ext uri="{BB962C8B-B14F-4D97-AF65-F5344CB8AC3E}">
        <p14:creationId xmlns:p14="http://schemas.microsoft.com/office/powerpoint/2010/main" val="5891608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61</a:t>
            </a:fld>
            <a:endParaRPr lang="es-CO"/>
          </a:p>
        </p:txBody>
      </p:sp>
    </p:spTree>
    <p:extLst>
      <p:ext uri="{BB962C8B-B14F-4D97-AF65-F5344CB8AC3E}">
        <p14:creationId xmlns:p14="http://schemas.microsoft.com/office/powerpoint/2010/main" val="41131981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62</a:t>
            </a:fld>
            <a:endParaRPr lang="es-CO"/>
          </a:p>
        </p:txBody>
      </p:sp>
    </p:spTree>
    <p:extLst>
      <p:ext uri="{BB962C8B-B14F-4D97-AF65-F5344CB8AC3E}">
        <p14:creationId xmlns:p14="http://schemas.microsoft.com/office/powerpoint/2010/main" val="12807677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63</a:t>
            </a:fld>
            <a:endParaRPr lang="es-CO"/>
          </a:p>
        </p:txBody>
      </p:sp>
    </p:spTree>
    <p:extLst>
      <p:ext uri="{BB962C8B-B14F-4D97-AF65-F5344CB8AC3E}">
        <p14:creationId xmlns:p14="http://schemas.microsoft.com/office/powerpoint/2010/main" val="39703031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Puede comenzar a programar su aplicación en .NET (normalmente en .NET Core si planea usar contenedores) incluso antes de habilitar Docker en la aplicación para despliegue y pruebas. Sin embargo, se recomienda empezar a trabajar en Docker lo antes posible, porque ese será el entorno real y eso ayuda a descubrir cualquier problema lo antes posible. Visual Studio promueve esto, porque hace que trabajar con Docker sea tan fácil que resulte casi transparente, esto se puede apreciar en especial al depurar aplicaciones de varios contenedores desde Visual Studio. </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64</a:t>
            </a:fld>
            <a:endParaRPr lang="es-CO"/>
          </a:p>
        </p:txBody>
      </p:sp>
    </p:spTree>
    <p:extLst>
      <p:ext uri="{BB962C8B-B14F-4D97-AF65-F5344CB8AC3E}">
        <p14:creationId xmlns:p14="http://schemas.microsoft.com/office/powerpoint/2010/main" val="5311044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dirty="0">
                <a:latin typeface="Segoe UI" panose="020B0502040204020203" pitchFamily="34" charset="0"/>
                <a:cs typeface="Segoe UI" panose="020B0502040204020203" pitchFamily="34" charset="0"/>
              </a:rPr>
              <a:t>Se necesita un </a:t>
            </a:r>
            <a:r>
              <a:rPr lang="es-MX" sz="1200" dirty="0" err="1">
                <a:latin typeface="Segoe UI" panose="020B0502040204020203" pitchFamily="34" charset="0"/>
                <a:cs typeface="Segoe UI" panose="020B0502040204020203" pitchFamily="34" charset="0"/>
              </a:rPr>
              <a:t>Dockerfile</a:t>
            </a:r>
            <a:r>
              <a:rPr lang="es-MX" sz="1200" dirty="0">
                <a:latin typeface="Segoe UI" panose="020B0502040204020203" pitchFamily="34" charset="0"/>
                <a:cs typeface="Segoe UI" panose="020B0502040204020203" pitchFamily="34" charset="0"/>
              </a:rPr>
              <a:t> para cada imagen personalizada que se deba construir, también necesita un </a:t>
            </a:r>
            <a:r>
              <a:rPr lang="es-MX" sz="1200" dirty="0" err="1">
                <a:latin typeface="Segoe UI" panose="020B0502040204020203" pitchFamily="34" charset="0"/>
                <a:cs typeface="Segoe UI" panose="020B0502040204020203" pitchFamily="34" charset="0"/>
              </a:rPr>
              <a:t>Dockerfile</a:t>
            </a:r>
            <a:r>
              <a:rPr lang="es-MX" sz="1200" dirty="0">
                <a:latin typeface="Segoe UI" panose="020B0502040204020203" pitchFamily="34" charset="0"/>
                <a:cs typeface="Segoe UI" panose="020B0502040204020203" pitchFamily="34" charset="0"/>
              </a:rPr>
              <a:t> para cada contenedor que se desplegará, ya sea que despliegue automáticamente desde Visual Studio o manualmente mediante la Docker CLI (comandos </a:t>
            </a:r>
            <a:r>
              <a:rPr lang="es-MX" sz="1200" dirty="0" err="1">
                <a:latin typeface="Segoe UI" panose="020B0502040204020203" pitchFamily="34" charset="0"/>
                <a:cs typeface="Segoe UI" panose="020B0502040204020203" pitchFamily="34" charset="0"/>
              </a:rPr>
              <a:t>docker</a:t>
            </a:r>
            <a:r>
              <a:rPr lang="es-MX" sz="1200" dirty="0">
                <a:latin typeface="Segoe UI" panose="020B0502040204020203" pitchFamily="34" charset="0"/>
                <a:cs typeface="Segoe UI" panose="020B0502040204020203" pitchFamily="34" charset="0"/>
              </a:rPr>
              <a:t> run y </a:t>
            </a:r>
            <a:r>
              <a:rPr lang="es-MX" sz="1200" dirty="0" err="1">
                <a:latin typeface="Segoe UI" panose="020B0502040204020203" pitchFamily="34" charset="0"/>
                <a:cs typeface="Segoe UI" panose="020B0502040204020203" pitchFamily="34" charset="0"/>
              </a:rPr>
              <a:t>dockercompose</a:t>
            </a:r>
            <a:r>
              <a:rPr lang="es-MX" sz="1200" dirty="0">
                <a:latin typeface="Segoe UI" panose="020B0502040204020203" pitchFamily="34" charset="0"/>
                <a:cs typeface="Segoe UI" panose="020B0502040204020203" pitchFamily="34" charset="0"/>
              </a:rPr>
              <a:t>). Si la aplicación contiene un servicio único personalizado, se necesita sólo un </a:t>
            </a:r>
            <a:r>
              <a:rPr lang="es-MX" sz="1200" dirty="0" err="1">
                <a:latin typeface="Segoe UI" panose="020B0502040204020203" pitchFamily="34" charset="0"/>
                <a:cs typeface="Segoe UI" panose="020B0502040204020203" pitchFamily="34" charset="0"/>
              </a:rPr>
              <a:t>Dockerfile</a:t>
            </a:r>
            <a:r>
              <a:rPr lang="es-MX" sz="1200" dirty="0">
                <a:latin typeface="Segoe UI" panose="020B0502040204020203" pitchFamily="34" charset="0"/>
                <a:cs typeface="Segoe UI" panose="020B0502040204020203" pitchFamily="34" charset="0"/>
              </a:rPr>
              <a:t>. Si la aplicación contiene múltiples servicios (como en una arquitectura de microservicios), se necesita un </a:t>
            </a:r>
            <a:r>
              <a:rPr lang="es-MX" sz="1200" dirty="0" err="1">
                <a:latin typeface="Segoe UI" panose="020B0502040204020203" pitchFamily="34" charset="0"/>
                <a:cs typeface="Segoe UI" panose="020B0502040204020203" pitchFamily="34" charset="0"/>
              </a:rPr>
              <a:t>Dockerfile</a:t>
            </a:r>
            <a:r>
              <a:rPr lang="es-MX" sz="1200" dirty="0">
                <a:latin typeface="Segoe UI" panose="020B0502040204020203" pitchFamily="34" charset="0"/>
                <a:cs typeface="Segoe UI" panose="020B0502040204020203" pitchFamily="34" charset="0"/>
              </a:rPr>
              <a:t> para cada servicio.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sz="120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dirty="0">
                <a:latin typeface="Segoe UI" panose="020B0502040204020203" pitchFamily="34" charset="0"/>
                <a:cs typeface="Segoe UI" panose="020B0502040204020203" pitchFamily="34" charset="0"/>
              </a:rPr>
              <a:t>El fichero </a:t>
            </a:r>
            <a:r>
              <a:rPr lang="es-MX" sz="1200" dirty="0" err="1">
                <a:latin typeface="Segoe UI" panose="020B0502040204020203" pitchFamily="34" charset="0"/>
                <a:cs typeface="Segoe UI" panose="020B0502040204020203" pitchFamily="34" charset="0"/>
              </a:rPr>
              <a:t>Dockerfile</a:t>
            </a:r>
            <a:r>
              <a:rPr lang="es-MX" sz="1200" dirty="0">
                <a:latin typeface="Segoe UI" panose="020B0502040204020203" pitchFamily="34" charset="0"/>
                <a:cs typeface="Segoe UI" panose="020B0502040204020203" pitchFamily="34" charset="0"/>
              </a:rPr>
              <a:t> se coloca en la carpeta raíz de la aplicación o servicio. Contiene los comandos que le dicen a Docker cómo configurar y ejecutar la aplicación o servicio en un contenedor. Se puede crear manualmente un fichero </a:t>
            </a:r>
            <a:r>
              <a:rPr lang="es-MX" sz="1200" dirty="0" err="1">
                <a:latin typeface="Segoe UI" panose="020B0502040204020203" pitchFamily="34" charset="0"/>
                <a:cs typeface="Segoe UI" panose="020B0502040204020203" pitchFamily="34" charset="0"/>
              </a:rPr>
              <a:t>Dockerfile</a:t>
            </a:r>
            <a:r>
              <a:rPr lang="es-MX" sz="1200" dirty="0">
                <a:latin typeface="Segoe UI" panose="020B0502040204020203" pitchFamily="34" charset="0"/>
                <a:cs typeface="Segoe UI" panose="020B0502040204020203" pitchFamily="34" charset="0"/>
              </a:rPr>
              <a:t> en un editor y agregarlo al proyecto junto con sus dependencias .NET. </a:t>
            </a:r>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dirty="0">
                <a:latin typeface="Segoe UI" panose="020B0502040204020203" pitchFamily="34" charset="0"/>
                <a:cs typeface="Segoe UI" panose="020B0502040204020203" pitchFamily="34" charset="0"/>
              </a:rPr>
              <a:t>Con Visual Studio y sus herramientas para Docker, esta tarea requiere sólo unos pocos clics del mouse. Cuando crea un nuevo proyecto en Visual Studio 2017, hay una opción llamada Habilitar el soporte para Docker</a:t>
            </a:r>
            <a:endParaRPr lang="es-CO" sz="1200" dirty="0">
              <a:latin typeface="Segoe UI" panose="020B0502040204020203" pitchFamily="34" charset="0"/>
              <a:cs typeface="Segoe UI" panose="020B0502040204020203" pitchFamily="34" charset="0"/>
            </a:endParaRPr>
          </a:p>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65</a:t>
            </a:fld>
            <a:endParaRPr lang="es-CO"/>
          </a:p>
        </p:txBody>
      </p:sp>
    </p:spTree>
    <p:extLst>
      <p:ext uri="{BB962C8B-B14F-4D97-AF65-F5344CB8AC3E}">
        <p14:creationId xmlns:p14="http://schemas.microsoft.com/office/powerpoint/2010/main" val="24256694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66</a:t>
            </a:fld>
            <a:endParaRPr lang="es-CO"/>
          </a:p>
        </p:txBody>
      </p:sp>
    </p:spTree>
    <p:extLst>
      <p:ext uri="{BB962C8B-B14F-4D97-AF65-F5344CB8AC3E}">
        <p14:creationId xmlns:p14="http://schemas.microsoft.com/office/powerpoint/2010/main" val="3613325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67</a:t>
            </a:fld>
            <a:endParaRPr lang="es-CO"/>
          </a:p>
        </p:txBody>
      </p:sp>
    </p:spTree>
    <p:extLst>
      <p:ext uri="{BB962C8B-B14F-4D97-AF65-F5344CB8AC3E}">
        <p14:creationId xmlns:p14="http://schemas.microsoft.com/office/powerpoint/2010/main" val="3070459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Las imágenes Docker pueden correr de forma nativa en Linux o Windows, sin embargo, las imágenes Windows sólo se pueden ejecutar en hosts Windows y las imágenes Linux sólo en hosts Linux, entendiendo host como un servidor o una máquina virtual. </a:t>
            </a:r>
          </a:p>
          <a:p>
            <a:r>
              <a:rPr lang="es-MX" dirty="0"/>
              <a:t>El entorno de desarrollo puede ser Windows, Linux o </a:t>
            </a:r>
            <a:r>
              <a:rPr lang="es-MX" dirty="0" err="1"/>
              <a:t>macOS</a:t>
            </a:r>
            <a:r>
              <a:rPr lang="es-MX" dirty="0"/>
              <a:t>. En la máquina de desarrollo se ejecuta un host Docker, donde se despliegan las imágenes Docker, incluyendo la aplicación o servicio y sus dependencias. Para desarrollar en Linux o Mac se utiliza un host Docker basado en Linux y sólo se pueden crear imágenes para contenedores Linux. (En la Mac se puede editar código y ejecutar la interfaz de comandos de Docker (Docker CLI) desde </a:t>
            </a:r>
            <a:r>
              <a:rPr lang="es-MX" dirty="0" err="1"/>
              <a:t>macOS</a:t>
            </a:r>
            <a:r>
              <a:rPr lang="es-MX" dirty="0"/>
              <a:t>, pero, al menos hasta este momento, no se pueden ejecutar contenedores directamente en </a:t>
            </a:r>
            <a:r>
              <a:rPr lang="es-MX" dirty="0" err="1"/>
              <a:t>macOS</a:t>
            </a:r>
            <a:r>
              <a:rPr lang="es-MX" dirty="0"/>
              <a:t>). Desde Windows sí se pueden crear imágenes de contenedores tanto para Linux como para Windows. </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13</a:t>
            </a:fld>
            <a:endParaRPr lang="es-CO"/>
          </a:p>
        </p:txBody>
      </p:sp>
    </p:spTree>
    <p:extLst>
      <p:ext uri="{BB962C8B-B14F-4D97-AF65-F5344CB8AC3E}">
        <p14:creationId xmlns:p14="http://schemas.microsoft.com/office/powerpoint/2010/main" val="15088611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el contenedor se basa en la versión 2.0 de la imagen oficial de ASP.NET Core Docker (multi-</a:t>
            </a:r>
            <a:r>
              <a:rPr lang="es-MX" dirty="0" err="1"/>
              <a:t>arch</a:t>
            </a:r>
            <a:r>
              <a:rPr lang="es-MX" dirty="0"/>
              <a:t> para Linux y Windows). Esta es la configuración FROM </a:t>
            </a:r>
            <a:r>
              <a:rPr lang="es-MX" dirty="0" err="1"/>
              <a:t>microsoft</a:t>
            </a:r>
            <a:r>
              <a:rPr lang="es-MX" dirty="0"/>
              <a:t>/</a:t>
            </a:r>
            <a:r>
              <a:rPr lang="es-MX" dirty="0" err="1"/>
              <a:t>aspnetcore</a:t>
            </a:r>
            <a:r>
              <a:rPr lang="es-MX" dirty="0"/>
              <a:t>: 2.0. (Para obtener más detalles sobre esta imagen base En el fichero </a:t>
            </a:r>
            <a:r>
              <a:rPr lang="es-MX" dirty="0" err="1"/>
              <a:t>Dockerfile</a:t>
            </a:r>
            <a:r>
              <a:rPr lang="es-MX" dirty="0"/>
              <a:t>, también debe indicar a Docker el puerto TCP que se utilizará en tiempo de ejecución (en este caso, el puerto 80, como se indica con la configuración EXPOSE). Se pueden especificar opciones de configuración adicionales en el fichero </a:t>
            </a:r>
            <a:r>
              <a:rPr lang="es-MX" dirty="0" err="1"/>
              <a:t>Dockerfile</a:t>
            </a:r>
            <a:r>
              <a:rPr lang="es-MX" dirty="0"/>
              <a:t>, según el lenguaje y el </a:t>
            </a:r>
            <a:r>
              <a:rPr lang="es-MX" dirty="0" err="1"/>
              <a:t>framework</a:t>
            </a:r>
            <a:r>
              <a:rPr lang="es-MX" dirty="0"/>
              <a:t> que esté utilizando. Por ejemplo, la línea ENTRYPOINT con ["</a:t>
            </a:r>
            <a:r>
              <a:rPr lang="es-MX" dirty="0" err="1"/>
              <a:t>dotnet</a:t>
            </a:r>
            <a:r>
              <a:rPr lang="es-MX" dirty="0"/>
              <a:t>", "MySingleContainerWebApp.dll"] le dice a Docker que ejecute una aplicación .NET Core. Si se estuviese utilizando el SDK y la CLI .NET (</a:t>
            </a:r>
            <a:r>
              <a:rPr lang="es-MX" dirty="0" err="1"/>
              <a:t>dotnet</a:t>
            </a:r>
            <a:r>
              <a:rPr lang="es-MX" dirty="0"/>
              <a:t> CLI) para compilar y ejecutar la aplicación .NET, esta configuración sería diferente. La conclusión es que la línea ENTRYPOINT y otras opciones serán diferentes según el lenguaje y la plataforma que seleccionada para la aplicación. </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68</a:t>
            </a:fld>
            <a:endParaRPr lang="es-CO"/>
          </a:p>
        </p:txBody>
      </p:sp>
    </p:spTree>
    <p:extLst>
      <p:ext uri="{BB962C8B-B14F-4D97-AF65-F5344CB8AC3E}">
        <p14:creationId xmlns:p14="http://schemas.microsoft.com/office/powerpoint/2010/main" val="32159633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69</a:t>
            </a:fld>
            <a:endParaRPr lang="es-CO"/>
          </a:p>
        </p:txBody>
      </p:sp>
    </p:spTree>
    <p:extLst>
      <p:ext uri="{BB962C8B-B14F-4D97-AF65-F5344CB8AC3E}">
        <p14:creationId xmlns:p14="http://schemas.microsoft.com/office/powerpoint/2010/main" val="11650431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70</a:t>
            </a:fld>
            <a:endParaRPr lang="es-CO"/>
          </a:p>
        </p:txBody>
      </p:sp>
    </p:spTree>
    <p:extLst>
      <p:ext uri="{BB962C8B-B14F-4D97-AF65-F5344CB8AC3E}">
        <p14:creationId xmlns:p14="http://schemas.microsoft.com/office/powerpoint/2010/main" val="13099049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Si la aplicación sólo tiene un contenedor único, se puede ejecutar desplegándolo en un host Docker (máquina virtual o servidor físico). Sin embargo, si la aplicación contiene múltiples servicios, se puede desplegar como una aplicación compuesta, ya sea utilizando un único comando CLI (</a:t>
            </a:r>
            <a:r>
              <a:rPr lang="es-MX" dirty="0" err="1"/>
              <a:t>dockercompose</a:t>
            </a:r>
            <a:r>
              <a:rPr lang="es-MX" dirty="0"/>
              <a:t> up) o con Visual Studio, que utilizará ese comando por debajo. </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71</a:t>
            </a:fld>
            <a:endParaRPr lang="es-CO"/>
          </a:p>
        </p:txBody>
      </p:sp>
    </p:spTree>
    <p:extLst>
      <p:ext uri="{BB962C8B-B14F-4D97-AF65-F5344CB8AC3E}">
        <p14:creationId xmlns:p14="http://schemas.microsoft.com/office/powerpoint/2010/main" val="28401823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Ejecutando una aplicación multi-contenedor con el Docker CLI Para ejecutar una aplicación multi-contenedor con Docker CLI, se puede ejecutar el comando </a:t>
            </a:r>
            <a:r>
              <a:rPr lang="es-MX" dirty="0" err="1"/>
              <a:t>docker-compose</a:t>
            </a:r>
            <a:r>
              <a:rPr lang="es-MX" dirty="0"/>
              <a:t> up. Este comando usa el fichero </a:t>
            </a:r>
            <a:r>
              <a:rPr lang="es-MX" dirty="0" err="1"/>
              <a:t>docker-compose.yml</a:t>
            </a:r>
            <a:r>
              <a:rPr lang="es-MX" dirty="0"/>
              <a:t>, que está a nivel de la solución, para desplegar una aplicación multi-contenedor. La Figura muestra los resultados al ejecutar el comando desde el directorio principal de la solución, que contiene el fichero </a:t>
            </a:r>
            <a:r>
              <a:rPr lang="es-MX" dirty="0" err="1"/>
              <a:t>dockercompose.yml</a:t>
            </a:r>
            <a:r>
              <a:rPr lang="es-MX" dirty="0"/>
              <a:t>. </a:t>
            </a:r>
          </a:p>
          <a:p>
            <a:r>
              <a:rPr lang="es-MX" dirty="0"/>
              <a:t> </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72</a:t>
            </a:fld>
            <a:endParaRPr lang="es-CO"/>
          </a:p>
        </p:txBody>
      </p:sp>
    </p:spTree>
    <p:extLst>
      <p:ext uri="{BB962C8B-B14F-4D97-AF65-F5344CB8AC3E}">
        <p14:creationId xmlns:p14="http://schemas.microsoft.com/office/powerpoint/2010/main" val="16046206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Si localhost no está apuntando a la IP del host Docker (es el valor por defecto al usar Docker CE), para navegar a su servicio, use la dirección IP del adaptador de red de su máquina. </a:t>
            </a:r>
          </a:p>
          <a:p>
            <a:r>
              <a:rPr lang="es-MX" dirty="0"/>
              <a:t>Tenga en cuenta que esta URL en el navegador usa el puerto 80 para el ejemplo. Sin embargo, internamente, las peticiones se redireccionan al puerto 5000, porque así fue como se desplegó con el comando </a:t>
            </a:r>
            <a:r>
              <a:rPr lang="es-MX" dirty="0" err="1"/>
              <a:t>docker</a:t>
            </a:r>
            <a:r>
              <a:rPr lang="es-MX" dirty="0"/>
              <a:t> run, como se explicó en un paso anterior. </a:t>
            </a:r>
          </a:p>
          <a:p>
            <a:r>
              <a:rPr lang="es-MX" dirty="0"/>
              <a:t>También se puede probar la aplicación utilizando </a:t>
            </a:r>
            <a:r>
              <a:rPr lang="es-MX" dirty="0" err="1"/>
              <a:t>curl</a:t>
            </a:r>
            <a:r>
              <a:rPr lang="es-MX" dirty="0"/>
              <a:t> desde una ventana de terminal, como se muestra en </a:t>
            </a:r>
            <a:r>
              <a:rPr lang="es-MX"/>
              <a:t>la Figura. </a:t>
            </a:r>
            <a:r>
              <a:rPr lang="es-MX" dirty="0"/>
              <a:t>En una instalación de Docker en Windows, la IP predeterminada del host es siempre 10.0.75.1, además de la dirección IP real de su máquina. </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73</a:t>
            </a:fld>
            <a:endParaRPr lang="es-CO"/>
          </a:p>
        </p:txBody>
      </p:sp>
    </p:spTree>
    <p:extLst>
      <p:ext uri="{BB962C8B-B14F-4D97-AF65-F5344CB8AC3E}">
        <p14:creationId xmlns:p14="http://schemas.microsoft.com/office/powerpoint/2010/main" val="834527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Contendores Windows Server, que proveen aislamiento de las aplicaciones con tecnologías de asilamiento de procesos y </a:t>
            </a:r>
            <a:r>
              <a:rPr lang="es-MX" dirty="0" err="1"/>
              <a:t>namespaces</a:t>
            </a:r>
            <a:r>
              <a:rPr lang="es-MX" dirty="0"/>
              <a:t>. Un Contenedor Windows Server comparte un núcleo de proceso (</a:t>
            </a:r>
            <a:r>
              <a:rPr lang="es-MX" dirty="0" err="1"/>
              <a:t>kernel</a:t>
            </a:r>
            <a:r>
              <a:rPr lang="es-MX" dirty="0"/>
              <a:t>) con el host de contenedores y con todos los contenedores que se ejecutan en el host. </a:t>
            </a:r>
          </a:p>
          <a:p>
            <a:endParaRPr lang="es-MX" dirty="0"/>
          </a:p>
          <a:p>
            <a:r>
              <a:rPr lang="es-MX" dirty="0"/>
              <a:t>Contenedores </a:t>
            </a:r>
            <a:r>
              <a:rPr lang="es-MX" dirty="0" err="1"/>
              <a:t>Hyper</a:t>
            </a:r>
            <a:r>
              <a:rPr lang="es-MX" dirty="0"/>
              <a:t>-V, que aumentan el aislamiento ofrecido por Contenedores Windows Server, ejecutando cada contenedor en una máquina virtual optimizada. En esta configuración el </a:t>
            </a:r>
            <a:r>
              <a:rPr lang="es-MX" dirty="0" err="1"/>
              <a:t>kernel</a:t>
            </a:r>
            <a:r>
              <a:rPr lang="es-MX" dirty="0"/>
              <a:t> del host de contenedores no se comparte con los Contenedores </a:t>
            </a:r>
            <a:r>
              <a:rPr lang="es-MX" dirty="0" err="1"/>
              <a:t>Hyper</a:t>
            </a:r>
            <a:r>
              <a:rPr lang="es-MX" dirty="0"/>
              <a:t>-V, lo que ofrece mayor aislamiento</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14</a:t>
            </a:fld>
            <a:endParaRPr lang="es-CO"/>
          </a:p>
        </p:txBody>
      </p:sp>
    </p:spTree>
    <p:extLst>
      <p:ext uri="{BB962C8B-B14F-4D97-AF65-F5344CB8AC3E}">
        <p14:creationId xmlns:p14="http://schemas.microsoft.com/office/powerpoint/2010/main" val="1659605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15</a:t>
            </a:fld>
            <a:endParaRPr lang="es-CO"/>
          </a:p>
        </p:txBody>
      </p:sp>
    </p:spTree>
    <p:extLst>
      <p:ext uri="{BB962C8B-B14F-4D97-AF65-F5344CB8AC3E}">
        <p14:creationId xmlns:p14="http://schemas.microsoft.com/office/powerpoint/2010/main" val="40506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Como los contenedores requieren muchos menos recursos (por ejemplo, no necesitan un sistema operativo completo) son fáciles de desplegar y arrancan rápido. Esto permite tener una mayor densidad, lo que significa que se pueden ejecutar más servicios en el mismo equipo y, por lo tanto, reduce los costes. </a:t>
            </a:r>
          </a:p>
          <a:p>
            <a:r>
              <a:rPr lang="es-MX" dirty="0"/>
              <a:t>Como efecto secundario, al compartir el mismo núcleo del sistema operativo, se tiene menos aislamiento que en las máquinas virtuales. </a:t>
            </a:r>
          </a:p>
          <a:p>
            <a:r>
              <a:rPr lang="es-MX" dirty="0"/>
              <a:t>El propósito de una imagen es hacer que el entorno (es decir, las dependencias) de la aplicación sea el mismo para todos los despliegues. Esto significa que puede depurar una imagen en su máquina y luego desplegarla en otra, asegurando que se mantiene el mismo entorno. </a:t>
            </a:r>
          </a:p>
          <a:p>
            <a:r>
              <a:rPr lang="es-MX" dirty="0"/>
              <a:t>Una imagen es una forma de empaquetar una aplicación o servicio para desplegarlo de forma confiable y reproducible. Se podría decir que Docker no es sólo una tecnología sino también una filosofía y un proceso. </a:t>
            </a:r>
          </a:p>
          <a:p>
            <a:r>
              <a:rPr lang="es-MX" dirty="0"/>
              <a:t>Cuando se usa Docker no escuchará a los desarrolladores decir “funciona en mi máquina, ¿por qué no en producción?”. Simplemente dirán “Funciona en Docker”, porque una aplicación empaquetada en Docker se puede ejecutar en cualquier entorno soportado por Docker y se ejecutará de la forma prevista en todos los entornos de despliegue (Desarrollo, control de calidad, pre-producción (</a:t>
            </a:r>
            <a:r>
              <a:rPr lang="es-MX" dirty="0" err="1"/>
              <a:t>staging</a:t>
            </a:r>
            <a:r>
              <a:rPr lang="es-MX" dirty="0"/>
              <a:t>) y producción). </a:t>
            </a:r>
            <a:endParaRPr lang="es-CO" dirty="0"/>
          </a:p>
        </p:txBody>
      </p:sp>
      <p:sp>
        <p:nvSpPr>
          <p:cNvPr id="4" name="Marcador de número de diapositiva 3"/>
          <p:cNvSpPr>
            <a:spLocks noGrp="1"/>
          </p:cNvSpPr>
          <p:nvPr>
            <p:ph type="sldNum" sz="quarter" idx="10"/>
          </p:nvPr>
        </p:nvSpPr>
        <p:spPr/>
        <p:txBody>
          <a:bodyPr/>
          <a:lstStyle/>
          <a:p>
            <a:fld id="{F82B9EC9-5510-408D-8820-096EB829DDB0}" type="slidenum">
              <a:rPr lang="es-CO" smtClean="0"/>
              <a:t>16</a:t>
            </a:fld>
            <a:endParaRPr lang="es-CO"/>
          </a:p>
        </p:txBody>
      </p:sp>
    </p:spTree>
    <p:extLst>
      <p:ext uri="{BB962C8B-B14F-4D97-AF65-F5344CB8AC3E}">
        <p14:creationId xmlns:p14="http://schemas.microsoft.com/office/powerpoint/2010/main" val="191139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C3F412-6EDD-4EEA-AD33-E429626D57DF}"/>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605EC303-B5A4-46E3-B6BB-39EC67A087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CO"/>
          </a:p>
        </p:txBody>
      </p:sp>
      <p:sp>
        <p:nvSpPr>
          <p:cNvPr id="4" name="Marcador de fecha 3">
            <a:extLst>
              <a:ext uri="{FF2B5EF4-FFF2-40B4-BE49-F238E27FC236}">
                <a16:creationId xmlns:a16="http://schemas.microsoft.com/office/drawing/2014/main" id="{DF11F35C-1E6D-493C-AE8F-33FAC04D49DA}"/>
              </a:ext>
            </a:extLst>
          </p:cNvPr>
          <p:cNvSpPr>
            <a:spLocks noGrp="1"/>
          </p:cNvSpPr>
          <p:nvPr>
            <p:ph type="dt" sz="half" idx="10"/>
          </p:nvPr>
        </p:nvSpPr>
        <p:spPr/>
        <p:txBody>
          <a:bodyPr/>
          <a:lstStyle/>
          <a:p>
            <a:fld id="{E5D78773-9131-404C-ACB3-62F3C9BC13CF}" type="datetimeFigureOut">
              <a:rPr lang="es-CO" smtClean="0"/>
              <a:t>16/07/2018</a:t>
            </a:fld>
            <a:endParaRPr lang="es-CO"/>
          </a:p>
        </p:txBody>
      </p:sp>
      <p:sp>
        <p:nvSpPr>
          <p:cNvPr id="5" name="Marcador de pie de página 4">
            <a:extLst>
              <a:ext uri="{FF2B5EF4-FFF2-40B4-BE49-F238E27FC236}">
                <a16:creationId xmlns:a16="http://schemas.microsoft.com/office/drawing/2014/main" id="{AB0254FD-8116-4A63-B74E-4D8E05A2C799}"/>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2EF40-F4E2-4173-A220-B722C34FDFD9}"/>
              </a:ext>
            </a:extLst>
          </p:cNvPr>
          <p:cNvSpPr>
            <a:spLocks noGrp="1"/>
          </p:cNvSpPr>
          <p:nvPr>
            <p:ph type="sldNum" sz="quarter" idx="12"/>
          </p:nvPr>
        </p:nvSpPr>
        <p:spPr/>
        <p:txBody>
          <a:bodyPr/>
          <a:lstStyle/>
          <a:p>
            <a:fld id="{5B215BC6-5E5C-46C2-BC4C-6B63957A0D8F}" type="slidenum">
              <a:rPr lang="es-CO" smtClean="0"/>
              <a:t>‹Nº›</a:t>
            </a:fld>
            <a:endParaRPr lang="es-CO"/>
          </a:p>
        </p:txBody>
      </p:sp>
    </p:spTree>
    <p:extLst>
      <p:ext uri="{BB962C8B-B14F-4D97-AF65-F5344CB8AC3E}">
        <p14:creationId xmlns:p14="http://schemas.microsoft.com/office/powerpoint/2010/main" val="3624105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705339-F96F-4398-9EFF-E63C5E64CD5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1E666309-54D7-4212-85E0-4A95814DE151}"/>
              </a:ext>
            </a:extLst>
          </p:cNvPr>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335ED78-9C80-43BA-9A72-F8E7563C8C6F}"/>
              </a:ext>
            </a:extLst>
          </p:cNvPr>
          <p:cNvSpPr>
            <a:spLocks noGrp="1"/>
          </p:cNvSpPr>
          <p:nvPr>
            <p:ph type="dt" sz="half" idx="10"/>
          </p:nvPr>
        </p:nvSpPr>
        <p:spPr/>
        <p:txBody>
          <a:bodyPr/>
          <a:lstStyle/>
          <a:p>
            <a:fld id="{8A8E3610-CFDD-4880-BAB4-3CD60D9C7275}" type="datetimeFigureOut">
              <a:rPr lang="es-CO" smtClean="0"/>
              <a:t>16/07/2018</a:t>
            </a:fld>
            <a:endParaRPr lang="es-CO"/>
          </a:p>
        </p:txBody>
      </p:sp>
      <p:sp>
        <p:nvSpPr>
          <p:cNvPr id="5" name="Marcador de pie de página 4">
            <a:extLst>
              <a:ext uri="{FF2B5EF4-FFF2-40B4-BE49-F238E27FC236}">
                <a16:creationId xmlns:a16="http://schemas.microsoft.com/office/drawing/2014/main" id="{4C86B715-FF52-4128-9C7D-1369BC6396DE}"/>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0F1C7C20-6236-4BD3-88B8-7EBC587FF43E}"/>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105950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3D34AD4-EF93-442D-B2C8-DE51293BB033}"/>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5B2915E6-950F-408F-9103-EE07EFB35736}"/>
              </a:ext>
            </a:extLst>
          </p:cNvPr>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E1CAC7F-7922-4420-8D5C-755C7E438450}"/>
              </a:ext>
            </a:extLst>
          </p:cNvPr>
          <p:cNvSpPr>
            <a:spLocks noGrp="1"/>
          </p:cNvSpPr>
          <p:nvPr>
            <p:ph type="dt" sz="half" idx="10"/>
          </p:nvPr>
        </p:nvSpPr>
        <p:spPr/>
        <p:txBody>
          <a:bodyPr/>
          <a:lstStyle/>
          <a:p>
            <a:fld id="{8A8E3610-CFDD-4880-BAB4-3CD60D9C7275}" type="datetimeFigureOut">
              <a:rPr lang="es-CO" smtClean="0"/>
              <a:t>16/07/2018</a:t>
            </a:fld>
            <a:endParaRPr lang="es-CO"/>
          </a:p>
        </p:txBody>
      </p:sp>
      <p:sp>
        <p:nvSpPr>
          <p:cNvPr id="5" name="Marcador de pie de página 4">
            <a:extLst>
              <a:ext uri="{FF2B5EF4-FFF2-40B4-BE49-F238E27FC236}">
                <a16:creationId xmlns:a16="http://schemas.microsoft.com/office/drawing/2014/main" id="{C355F342-6825-4199-84DC-9A555CE1533C}"/>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ABBAE41-801A-4B7B-AC3B-CB937CB52D25}"/>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35532713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Home">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02043324-BB58-428A-8E9E-92C075584496}"/>
              </a:ext>
            </a:extLst>
          </p:cNvPr>
          <p:cNvSpPr>
            <a:spLocks noGrp="1"/>
          </p:cNvSpPr>
          <p:nvPr>
            <p:ph type="title"/>
          </p:nvPr>
        </p:nvSpPr>
        <p:spPr>
          <a:xfrm>
            <a:off x="838199" y="1508125"/>
            <a:ext cx="10515600" cy="1325563"/>
          </a:xfrm>
          <a:prstGeom prst="rect">
            <a:avLst/>
          </a:prstGeom>
        </p:spPr>
        <p:txBody>
          <a:bodyPr/>
          <a:lstStyle/>
          <a:p>
            <a:r>
              <a:rPr lang="es-ES" dirty="0"/>
              <a:t>Haga clic para modificar el estilo de título del patrón</a:t>
            </a:r>
            <a:endParaRPr lang="es-CO" dirty="0"/>
          </a:p>
        </p:txBody>
      </p:sp>
    </p:spTree>
    <p:extLst>
      <p:ext uri="{BB962C8B-B14F-4D97-AF65-F5344CB8AC3E}">
        <p14:creationId xmlns:p14="http://schemas.microsoft.com/office/powerpoint/2010/main" val="318370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3"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82" tIns="143426" rIns="179282" bIns="143426" numCol="1" anchor="t" anchorCtr="0" compatLnSpc="1">
            <a:prstTxWarp prst="textNoShape">
              <a:avLst/>
            </a:prstTxWarp>
            <a:spAutoFit/>
          </a:bodyPr>
          <a:lstStyle/>
          <a:p>
            <a:pPr defTabSz="913935"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spTree>
    <p:extLst>
      <p:ext uri="{BB962C8B-B14F-4D97-AF65-F5344CB8AC3E}">
        <p14:creationId xmlns:p14="http://schemas.microsoft.com/office/powerpoint/2010/main" val="220195508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0ED523-0CAB-42CA-B30E-6EF838F7E2E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165DC698-86DD-49DA-86F1-E56517190823}"/>
              </a:ext>
            </a:extLst>
          </p:cNvPr>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FCCC7B8D-1BAC-4A28-BDD1-FCB83E7395A4}"/>
              </a:ext>
            </a:extLst>
          </p:cNvPr>
          <p:cNvSpPr>
            <a:spLocks noGrp="1"/>
          </p:cNvSpPr>
          <p:nvPr>
            <p:ph type="dt" sz="half" idx="10"/>
          </p:nvPr>
        </p:nvSpPr>
        <p:spPr/>
        <p:txBody>
          <a:bodyPr/>
          <a:lstStyle/>
          <a:p>
            <a:fld id="{8A8E3610-CFDD-4880-BAB4-3CD60D9C7275}" type="datetimeFigureOut">
              <a:rPr lang="es-CO" smtClean="0"/>
              <a:t>16/07/2018</a:t>
            </a:fld>
            <a:endParaRPr lang="es-CO"/>
          </a:p>
        </p:txBody>
      </p:sp>
      <p:sp>
        <p:nvSpPr>
          <p:cNvPr id="5" name="Marcador de pie de página 4">
            <a:extLst>
              <a:ext uri="{FF2B5EF4-FFF2-40B4-BE49-F238E27FC236}">
                <a16:creationId xmlns:a16="http://schemas.microsoft.com/office/drawing/2014/main" id="{576B2C55-C57D-406A-842A-8C0CD1701B1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93776AF-4C42-4780-A8D2-114F3C53A4F8}"/>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962498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C76A58-4649-4257-8A75-BD329F9BA957}"/>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42533DA-4F4B-42A1-AAE6-C9555B971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a:extLst>
              <a:ext uri="{FF2B5EF4-FFF2-40B4-BE49-F238E27FC236}">
                <a16:creationId xmlns:a16="http://schemas.microsoft.com/office/drawing/2014/main" id="{43A70E1C-30C1-423E-AD88-99C3A9951800}"/>
              </a:ext>
            </a:extLst>
          </p:cNvPr>
          <p:cNvSpPr>
            <a:spLocks noGrp="1"/>
          </p:cNvSpPr>
          <p:nvPr>
            <p:ph type="dt" sz="half" idx="10"/>
          </p:nvPr>
        </p:nvSpPr>
        <p:spPr/>
        <p:txBody>
          <a:bodyPr/>
          <a:lstStyle/>
          <a:p>
            <a:fld id="{8A8E3610-CFDD-4880-BAB4-3CD60D9C7275}" type="datetimeFigureOut">
              <a:rPr lang="es-CO" smtClean="0"/>
              <a:t>16/07/2018</a:t>
            </a:fld>
            <a:endParaRPr lang="es-CO"/>
          </a:p>
        </p:txBody>
      </p:sp>
      <p:sp>
        <p:nvSpPr>
          <p:cNvPr id="5" name="Marcador de pie de página 4">
            <a:extLst>
              <a:ext uri="{FF2B5EF4-FFF2-40B4-BE49-F238E27FC236}">
                <a16:creationId xmlns:a16="http://schemas.microsoft.com/office/drawing/2014/main" id="{B0DC4EFC-3BA1-441D-A30E-6B65FB4FBA94}"/>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00B6952-285B-42FF-9C8E-E64873CB63C0}"/>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3880227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CFCE38-425E-4EE1-A6BF-259A290741EA}"/>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361B3CF1-338C-4026-AD73-BC4BC33453AB}"/>
              </a:ext>
            </a:extLst>
          </p:cNvPr>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79956D5E-367A-402D-BAF6-A880339C373D}"/>
              </a:ext>
            </a:extLst>
          </p:cNvPr>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58DAA929-D627-48D5-B4CA-C08EB1DF89F5}"/>
              </a:ext>
            </a:extLst>
          </p:cNvPr>
          <p:cNvSpPr>
            <a:spLocks noGrp="1"/>
          </p:cNvSpPr>
          <p:nvPr>
            <p:ph type="dt" sz="half" idx="10"/>
          </p:nvPr>
        </p:nvSpPr>
        <p:spPr/>
        <p:txBody>
          <a:bodyPr/>
          <a:lstStyle/>
          <a:p>
            <a:fld id="{8A8E3610-CFDD-4880-BAB4-3CD60D9C7275}" type="datetimeFigureOut">
              <a:rPr lang="es-CO" smtClean="0"/>
              <a:t>16/07/2018</a:t>
            </a:fld>
            <a:endParaRPr lang="es-CO"/>
          </a:p>
        </p:txBody>
      </p:sp>
      <p:sp>
        <p:nvSpPr>
          <p:cNvPr id="6" name="Marcador de pie de página 5">
            <a:extLst>
              <a:ext uri="{FF2B5EF4-FFF2-40B4-BE49-F238E27FC236}">
                <a16:creationId xmlns:a16="http://schemas.microsoft.com/office/drawing/2014/main" id="{3C1D8F60-F1F2-4C6E-B2FE-C569EC81CAD3}"/>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BFB728EB-5C78-42BC-B957-E1D0E8B9CFD2}"/>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571123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EFADD5-F94E-403C-8427-19BDD5A2A1F7}"/>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FFA0E6B-E0F2-44F2-B02E-199B554371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a:extLst>
              <a:ext uri="{FF2B5EF4-FFF2-40B4-BE49-F238E27FC236}">
                <a16:creationId xmlns:a16="http://schemas.microsoft.com/office/drawing/2014/main" id="{2B2978BE-E76E-4875-A178-72B42427D66F}"/>
              </a:ext>
            </a:extLst>
          </p:cNvPr>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0B1CCDF4-B040-4081-9751-99B3A26720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a:extLst>
              <a:ext uri="{FF2B5EF4-FFF2-40B4-BE49-F238E27FC236}">
                <a16:creationId xmlns:a16="http://schemas.microsoft.com/office/drawing/2014/main" id="{237207CC-ACCF-45B3-B6ED-6A95693C310C}"/>
              </a:ext>
            </a:extLst>
          </p:cNvPr>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903183A0-64D2-40A1-A672-DFAA61C9AA0E}"/>
              </a:ext>
            </a:extLst>
          </p:cNvPr>
          <p:cNvSpPr>
            <a:spLocks noGrp="1"/>
          </p:cNvSpPr>
          <p:nvPr>
            <p:ph type="dt" sz="half" idx="10"/>
          </p:nvPr>
        </p:nvSpPr>
        <p:spPr/>
        <p:txBody>
          <a:bodyPr/>
          <a:lstStyle/>
          <a:p>
            <a:fld id="{8A8E3610-CFDD-4880-BAB4-3CD60D9C7275}" type="datetimeFigureOut">
              <a:rPr lang="es-CO" smtClean="0"/>
              <a:t>16/07/2018</a:t>
            </a:fld>
            <a:endParaRPr lang="es-CO"/>
          </a:p>
        </p:txBody>
      </p:sp>
      <p:sp>
        <p:nvSpPr>
          <p:cNvPr id="8" name="Marcador de pie de página 7">
            <a:extLst>
              <a:ext uri="{FF2B5EF4-FFF2-40B4-BE49-F238E27FC236}">
                <a16:creationId xmlns:a16="http://schemas.microsoft.com/office/drawing/2014/main" id="{E104CF5F-ADB4-44B4-ABED-C3AD3E2C850F}"/>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20DD2895-F215-46C3-A5C8-FA92D396C553}"/>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2411297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lo el título">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E2B3B01A-F60A-4F6A-9BDC-31233A9A99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56126" y="5895611"/>
            <a:ext cx="1735874" cy="962389"/>
          </a:xfrm>
          <a:prstGeom prst="rect">
            <a:avLst/>
          </a:prstGeom>
        </p:spPr>
      </p:pic>
      <p:pic>
        <p:nvPicPr>
          <p:cNvPr id="10" name="Picture 3">
            <a:extLst>
              <a:ext uri="{FF2B5EF4-FFF2-40B4-BE49-F238E27FC236}">
                <a16:creationId xmlns:a16="http://schemas.microsoft.com/office/drawing/2014/main" id="{6410314D-589A-4101-9966-83238A6B8659}"/>
              </a:ext>
            </a:extLst>
          </p:cNvPr>
          <p:cNvPicPr>
            <a:picLocks noChangeAspect="1"/>
          </p:cNvPicPr>
          <p:nvPr userDrawn="1"/>
        </p:nvPicPr>
        <p:blipFill>
          <a:blip r:embed="rId3"/>
          <a:stretch>
            <a:fillRect/>
          </a:stretch>
        </p:blipFill>
        <p:spPr>
          <a:xfrm>
            <a:off x="278753" y="6216729"/>
            <a:ext cx="1492897" cy="320151"/>
          </a:xfrm>
          <a:prstGeom prst="rect">
            <a:avLst/>
          </a:prstGeom>
        </p:spPr>
      </p:pic>
    </p:spTree>
    <p:extLst>
      <p:ext uri="{BB962C8B-B14F-4D97-AF65-F5344CB8AC3E}">
        <p14:creationId xmlns:p14="http://schemas.microsoft.com/office/powerpoint/2010/main" val="672197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24A7868-A822-4E38-BA69-E38FD44F6476}"/>
              </a:ext>
            </a:extLst>
          </p:cNvPr>
          <p:cNvSpPr>
            <a:spLocks noGrp="1"/>
          </p:cNvSpPr>
          <p:nvPr>
            <p:ph type="dt" sz="half" idx="10"/>
          </p:nvPr>
        </p:nvSpPr>
        <p:spPr/>
        <p:txBody>
          <a:bodyPr/>
          <a:lstStyle/>
          <a:p>
            <a:fld id="{8A8E3610-CFDD-4880-BAB4-3CD60D9C7275}" type="datetimeFigureOut">
              <a:rPr lang="es-CO" smtClean="0"/>
              <a:t>16/07/2018</a:t>
            </a:fld>
            <a:endParaRPr lang="es-CO"/>
          </a:p>
        </p:txBody>
      </p:sp>
      <p:sp>
        <p:nvSpPr>
          <p:cNvPr id="3" name="Marcador de pie de página 2">
            <a:extLst>
              <a:ext uri="{FF2B5EF4-FFF2-40B4-BE49-F238E27FC236}">
                <a16:creationId xmlns:a16="http://schemas.microsoft.com/office/drawing/2014/main" id="{C25CF08C-7063-4CE1-B1AD-8F3124967BB1}"/>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9EC7C9EF-E734-45A4-9C22-670BF94C60A7}"/>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4156899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F6914F-73BF-48BE-8490-086B67A0DE0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7EBBE683-59F2-407E-A336-8BB67E98AD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7BDB86A5-5AE3-4D1C-BDF3-69FE6468B4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a:extLst>
              <a:ext uri="{FF2B5EF4-FFF2-40B4-BE49-F238E27FC236}">
                <a16:creationId xmlns:a16="http://schemas.microsoft.com/office/drawing/2014/main" id="{1CCD6AEA-DE78-4151-A111-12DDE2F78E3F}"/>
              </a:ext>
            </a:extLst>
          </p:cNvPr>
          <p:cNvSpPr>
            <a:spLocks noGrp="1"/>
          </p:cNvSpPr>
          <p:nvPr>
            <p:ph type="dt" sz="half" idx="10"/>
          </p:nvPr>
        </p:nvSpPr>
        <p:spPr/>
        <p:txBody>
          <a:bodyPr/>
          <a:lstStyle/>
          <a:p>
            <a:fld id="{8A8E3610-CFDD-4880-BAB4-3CD60D9C7275}" type="datetimeFigureOut">
              <a:rPr lang="es-CO" smtClean="0"/>
              <a:t>16/07/2018</a:t>
            </a:fld>
            <a:endParaRPr lang="es-CO"/>
          </a:p>
        </p:txBody>
      </p:sp>
      <p:sp>
        <p:nvSpPr>
          <p:cNvPr id="6" name="Marcador de pie de página 5">
            <a:extLst>
              <a:ext uri="{FF2B5EF4-FFF2-40B4-BE49-F238E27FC236}">
                <a16:creationId xmlns:a16="http://schemas.microsoft.com/office/drawing/2014/main" id="{907DA7B8-6765-40A8-806A-793E588E6B3B}"/>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AE956709-E01C-4E24-89A8-7007EBB3A988}"/>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3724249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468581-F421-4B5C-9802-961F21AFA0C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1E1FD157-EE95-4AD0-941F-34D243C3D6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735B4D29-5692-44BE-9460-45C12E200A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a:extLst>
              <a:ext uri="{FF2B5EF4-FFF2-40B4-BE49-F238E27FC236}">
                <a16:creationId xmlns:a16="http://schemas.microsoft.com/office/drawing/2014/main" id="{18107960-A29B-48E5-8905-52D856F84184}"/>
              </a:ext>
            </a:extLst>
          </p:cNvPr>
          <p:cNvSpPr>
            <a:spLocks noGrp="1"/>
          </p:cNvSpPr>
          <p:nvPr>
            <p:ph type="dt" sz="half" idx="10"/>
          </p:nvPr>
        </p:nvSpPr>
        <p:spPr/>
        <p:txBody>
          <a:bodyPr/>
          <a:lstStyle/>
          <a:p>
            <a:fld id="{8A8E3610-CFDD-4880-BAB4-3CD60D9C7275}" type="datetimeFigureOut">
              <a:rPr lang="es-CO" smtClean="0"/>
              <a:t>16/07/2018</a:t>
            </a:fld>
            <a:endParaRPr lang="es-CO"/>
          </a:p>
        </p:txBody>
      </p:sp>
      <p:sp>
        <p:nvSpPr>
          <p:cNvPr id="6" name="Marcador de pie de página 5">
            <a:extLst>
              <a:ext uri="{FF2B5EF4-FFF2-40B4-BE49-F238E27FC236}">
                <a16:creationId xmlns:a16="http://schemas.microsoft.com/office/drawing/2014/main" id="{13AA7C62-DC8F-4D0B-964A-CE2BF0C0CEC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E8B0780-3D9B-4A07-B34A-4E9001851EB3}"/>
              </a:ext>
            </a:extLst>
          </p:cNvPr>
          <p:cNvSpPr>
            <a:spLocks noGrp="1"/>
          </p:cNvSpPr>
          <p:nvPr>
            <p:ph type="sldNum" sz="quarter" idx="12"/>
          </p:nvPr>
        </p:nvSpPr>
        <p:spPr/>
        <p:txBody>
          <a:bodyPr/>
          <a:lstStyle/>
          <a:p>
            <a:fld id="{1A4075FD-55D4-4E1C-B125-D5304E1A3C61}" type="slidenum">
              <a:rPr lang="es-CO" smtClean="0"/>
              <a:t>‹Nº›</a:t>
            </a:fld>
            <a:endParaRPr lang="es-CO"/>
          </a:p>
        </p:txBody>
      </p:sp>
    </p:spTree>
    <p:extLst>
      <p:ext uri="{BB962C8B-B14F-4D97-AF65-F5344CB8AC3E}">
        <p14:creationId xmlns:p14="http://schemas.microsoft.com/office/powerpoint/2010/main" val="1888517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B5C44F5-3FFF-4CAC-AA57-A5FA9F432C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0D667A9-36D5-492F-BA1E-D261458CB8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7DFE89A9-5599-4529-AE43-8DCADC7451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D78773-9131-404C-ACB3-62F3C9BC13CF}" type="datetimeFigureOut">
              <a:rPr lang="es-CO" smtClean="0"/>
              <a:t>16/07/2018</a:t>
            </a:fld>
            <a:endParaRPr lang="es-CO"/>
          </a:p>
        </p:txBody>
      </p:sp>
      <p:sp>
        <p:nvSpPr>
          <p:cNvPr id="5" name="Marcador de pie de página 4">
            <a:extLst>
              <a:ext uri="{FF2B5EF4-FFF2-40B4-BE49-F238E27FC236}">
                <a16:creationId xmlns:a16="http://schemas.microsoft.com/office/drawing/2014/main" id="{FB060CCF-E22E-4F57-B7CF-144ECEF430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6B8EFC57-0115-44CA-A740-66DC63E8E7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215BC6-5E5C-46C2-BC4C-6B63957A0D8F}" type="slidenum">
              <a:rPr lang="es-CO" smtClean="0"/>
              <a:t>‹Nº›</a:t>
            </a:fld>
            <a:endParaRPr lang="es-CO"/>
          </a:p>
        </p:txBody>
      </p:sp>
    </p:spTree>
    <p:extLst>
      <p:ext uri="{BB962C8B-B14F-4D97-AF65-F5344CB8AC3E}">
        <p14:creationId xmlns:p14="http://schemas.microsoft.com/office/powerpoint/2010/main" val="3915240090"/>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moby/moby"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hyperlink" Target="https://www.microsoft.com/net/download/windows"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9.jp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43.tmp"/></Relationships>
</file>

<file path=ppt/slides/_rels/slide73.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Text Placeholder 4"/>
          <p:cNvSpPr txBox="1">
            <a:spLocks/>
          </p:cNvSpPr>
          <p:nvPr/>
        </p:nvSpPr>
        <p:spPr>
          <a:xfrm>
            <a:off x="642053" y="4770526"/>
            <a:ext cx="9488374" cy="44898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solidFill>
                  <a:schemeClr val="tx1">
                    <a:lumMod val="75000"/>
                    <a:lumOff val="25000"/>
                  </a:schemeClr>
                </a:solidFill>
              </a:rPr>
              <a:t>Sergio Andrés Vargas Acosta</a:t>
            </a:r>
          </a:p>
        </p:txBody>
      </p:sp>
      <p:pic>
        <p:nvPicPr>
          <p:cNvPr id="7" name="Picture 2" descr="Full_logo_white"/>
          <p:cNvPicPr>
            <a:picLocks noChangeAspect="1" noChangeArrowheads="1"/>
          </p:cNvPicPr>
          <p:nvPr/>
        </p:nvPicPr>
        <p:blipFill rotWithShape="1">
          <a:blip r:embed="rId3" cstate="print">
            <a:duotone>
              <a:prstClr val="black"/>
              <a:schemeClr val="accent5">
                <a:tint val="45000"/>
                <a:satMod val="400000"/>
              </a:schemeClr>
            </a:duotone>
            <a:extLst>
              <a:ext uri="{28A0092B-C50C-407E-A947-70E740481C1C}">
                <a14:useLocalDpi xmlns:a14="http://schemas.microsoft.com/office/drawing/2010/main" val="0"/>
              </a:ext>
            </a:extLst>
          </a:blip>
          <a:srcRect l="76528" t="-9076" b="-1"/>
          <a:stretch/>
        </p:blipFill>
        <p:spPr bwMode="auto">
          <a:xfrm>
            <a:off x="801127" y="4244361"/>
            <a:ext cx="489540" cy="420862"/>
          </a:xfrm>
          <a:prstGeom prst="rect">
            <a:avLst/>
          </a:prstGeom>
          <a:noFill/>
          <a:extLst/>
        </p:spPr>
      </p:pic>
      <p:sp>
        <p:nvSpPr>
          <p:cNvPr id="8" name="Text Placeholder 4"/>
          <p:cNvSpPr txBox="1">
            <a:spLocks/>
          </p:cNvSpPr>
          <p:nvPr/>
        </p:nvSpPr>
        <p:spPr>
          <a:xfrm>
            <a:off x="417918" y="5189350"/>
            <a:ext cx="9488374" cy="89576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MX" sz="1961" dirty="0">
                <a:solidFill>
                  <a:schemeClr val="tx1">
                    <a:lumMod val="75000"/>
                    <a:lumOff val="25000"/>
                  </a:schemeClr>
                </a:solidFill>
              </a:rPr>
              <a:t>Microsoft </a:t>
            </a:r>
            <a:r>
              <a:rPr lang="es-CO" sz="1961" dirty="0" err="1">
                <a:solidFill>
                  <a:schemeClr val="tx1">
                    <a:lumMod val="75000"/>
                    <a:lumOff val="25000"/>
                  </a:schemeClr>
                </a:solidFill>
              </a:rPr>
              <a:t>Certified</a:t>
            </a:r>
            <a:r>
              <a:rPr lang="es-CO" sz="1961" dirty="0">
                <a:solidFill>
                  <a:schemeClr val="tx1">
                    <a:lumMod val="75000"/>
                    <a:lumOff val="25000"/>
                  </a:schemeClr>
                </a:solidFill>
              </a:rPr>
              <a:t> </a:t>
            </a:r>
            <a:r>
              <a:rPr lang="es-CO" sz="1961" dirty="0" err="1">
                <a:solidFill>
                  <a:schemeClr val="tx1">
                    <a:lumMod val="75000"/>
                    <a:lumOff val="25000"/>
                  </a:schemeClr>
                </a:solidFill>
              </a:rPr>
              <a:t>Solution</a:t>
            </a:r>
            <a:r>
              <a:rPr lang="es-CO" sz="1961" dirty="0">
                <a:solidFill>
                  <a:schemeClr val="tx1">
                    <a:lumMod val="75000"/>
                    <a:lumOff val="25000"/>
                  </a:schemeClr>
                </a:solidFill>
              </a:rPr>
              <a:t> </a:t>
            </a:r>
            <a:r>
              <a:rPr lang="es-CO" sz="1961" dirty="0" err="1">
                <a:solidFill>
                  <a:schemeClr val="tx1">
                    <a:lumMod val="75000"/>
                    <a:lumOff val="25000"/>
                  </a:schemeClr>
                </a:solidFill>
              </a:rPr>
              <a:t>Architec</a:t>
            </a:r>
            <a:endParaRPr lang="en-US" sz="1961" dirty="0">
              <a:solidFill>
                <a:schemeClr val="tx1">
                  <a:lumMod val="75000"/>
                  <a:lumOff val="25000"/>
                </a:schemeClr>
              </a:solidFill>
            </a:endParaRPr>
          </a:p>
        </p:txBody>
      </p:sp>
      <p:sp>
        <p:nvSpPr>
          <p:cNvPr id="12" name="Text Placeholder 4"/>
          <p:cNvSpPr txBox="1">
            <a:spLocks/>
          </p:cNvSpPr>
          <p:nvPr/>
        </p:nvSpPr>
        <p:spPr>
          <a:xfrm>
            <a:off x="1290667" y="4191323"/>
            <a:ext cx="3476307" cy="28269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CO" sz="3138" dirty="0">
                <a:solidFill>
                  <a:schemeClr val="tx1">
                    <a:lumMod val="75000"/>
                    <a:lumOff val="25000"/>
                  </a:schemeClr>
                </a:solidFill>
              </a:rPr>
              <a:t>@</a:t>
            </a:r>
            <a:r>
              <a:rPr lang="es-CO" sz="3138" dirty="0" err="1">
                <a:solidFill>
                  <a:schemeClr val="tx1">
                    <a:lumMod val="75000"/>
                    <a:lumOff val="25000"/>
                  </a:schemeClr>
                </a:solidFill>
              </a:rPr>
              <a:t>serandvaraco</a:t>
            </a:r>
            <a:endParaRPr lang="en-US" sz="3138" dirty="0">
              <a:solidFill>
                <a:schemeClr val="tx1">
                  <a:lumMod val="75000"/>
                  <a:lumOff val="25000"/>
                </a:schemeClr>
              </a:solidFill>
            </a:endParaRPr>
          </a:p>
          <a:p>
            <a:endParaRPr lang="en-US" sz="3138" dirty="0">
              <a:solidFill>
                <a:schemeClr val="tx1">
                  <a:lumMod val="75000"/>
                  <a:lumOff val="25000"/>
                </a:schemeClr>
              </a:solidFill>
            </a:endParaRPr>
          </a:p>
        </p:txBody>
      </p:sp>
      <p:pic>
        <p:nvPicPr>
          <p:cNvPr id="9" name="Picture 2"/>
          <p:cNvPicPr>
            <a:picLocks noChangeAspect="1" noChangeArrowheads="1"/>
          </p:cNvPicPr>
          <p:nvPr/>
        </p:nvPicPr>
        <p:blipFill rotWithShape="1">
          <a:blip r:embed="rId4"/>
          <a:srcRect l="19753" r="30866" b="22622"/>
          <a:stretch/>
        </p:blipFill>
        <p:spPr bwMode="auto">
          <a:xfrm rot="5400000">
            <a:off x="6707237" y="635571"/>
            <a:ext cx="4391139" cy="38787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style>
          <a:lnRef idx="0">
            <a:schemeClr val="accent1"/>
          </a:lnRef>
          <a:fillRef idx="3">
            <a:schemeClr val="accent1"/>
          </a:fillRef>
          <a:effectRef idx="3">
            <a:schemeClr val="accent1"/>
          </a:effectRef>
          <a:fontRef idx="minor">
            <a:schemeClr val="lt1"/>
          </a:fontRef>
        </p:style>
      </p:pic>
      <p:sp>
        <p:nvSpPr>
          <p:cNvPr id="11" name="Rectángulo 10"/>
          <p:cNvSpPr/>
          <p:nvPr/>
        </p:nvSpPr>
        <p:spPr>
          <a:xfrm>
            <a:off x="6311808" y="4995019"/>
            <a:ext cx="5181996" cy="1359603"/>
          </a:xfrm>
          <a:prstGeom prst="rect">
            <a:avLst/>
          </a:prstGeom>
        </p:spPr>
        <p:txBody>
          <a:bodyPr wrap="none">
            <a:spAutoFit/>
          </a:bodyPr>
          <a:lstStyle/>
          <a:p>
            <a:r>
              <a:rPr lang="es-MX" sz="2745" b="1" dirty="0">
                <a:solidFill>
                  <a:schemeClr val="tx1">
                    <a:lumMod val="75000"/>
                    <a:lumOff val="25000"/>
                  </a:schemeClr>
                </a:solidFill>
              </a:rPr>
              <a:t>https://github.com/serandvaraco</a:t>
            </a:r>
          </a:p>
          <a:p>
            <a:pPr algn="ctr"/>
            <a:r>
              <a:rPr lang="es-MX" sz="2745" b="1" dirty="0">
                <a:solidFill>
                  <a:schemeClr val="tx1">
                    <a:lumMod val="75000"/>
                    <a:lumOff val="25000"/>
                  </a:schemeClr>
                </a:solidFill>
              </a:rPr>
              <a:t>http://unespacioparanet.com</a:t>
            </a:r>
          </a:p>
          <a:p>
            <a:pPr algn="ctr"/>
            <a:r>
              <a:rPr lang="es-MX" sz="2745" b="1" dirty="0">
                <a:solidFill>
                  <a:schemeClr val="tx1">
                    <a:lumMod val="75000"/>
                    <a:lumOff val="25000"/>
                  </a:schemeClr>
                </a:solidFill>
              </a:rPr>
              <a:t>http://fb.com/unespacioparanet</a:t>
            </a:r>
          </a:p>
        </p:txBody>
      </p:sp>
    </p:spTree>
    <p:extLst>
      <p:ext uri="{BB962C8B-B14F-4D97-AF65-F5344CB8AC3E}">
        <p14:creationId xmlns:p14="http://schemas.microsoft.com/office/powerpoint/2010/main" val="26484238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381000" y="323850"/>
            <a:ext cx="11487150" cy="769441"/>
          </a:xfrm>
          <a:prstGeom prst="rect">
            <a:avLst/>
          </a:prstGeom>
          <a:noFill/>
        </p:spPr>
        <p:txBody>
          <a:bodyPr wrap="square" rtlCol="0">
            <a:spAutoFit/>
          </a:bodyPr>
          <a:lstStyle/>
          <a:p>
            <a:r>
              <a:rPr lang="es-CO" sz="4400" dirty="0" err="1">
                <a:solidFill>
                  <a:schemeClr val="accent1">
                    <a:lumMod val="50000"/>
                  </a:schemeClr>
                </a:solidFill>
                <a:latin typeface="Segoe UI Light" panose="020B0502040204020203" pitchFamily="34" charset="0"/>
                <a:cs typeface="Segoe UI Light" panose="020B0502040204020203" pitchFamily="34" charset="0"/>
              </a:rPr>
              <a:t>Contenerizacion</a:t>
            </a:r>
            <a:endParaRPr lang="es-CO" sz="4400" dirty="0">
              <a:solidFill>
                <a:schemeClr val="accent1">
                  <a:lumMod val="50000"/>
                </a:schemeClr>
              </a:solidFill>
              <a:latin typeface="Segoe UI Light" panose="020B0502040204020203" pitchFamily="34" charset="0"/>
              <a:cs typeface="Segoe UI Light" panose="020B0502040204020203" pitchFamily="34" charset="0"/>
            </a:endParaRPr>
          </a:p>
        </p:txBody>
      </p:sp>
      <p:sp>
        <p:nvSpPr>
          <p:cNvPr id="3" name="CuadroTexto 2">
            <a:extLst>
              <a:ext uri="{FF2B5EF4-FFF2-40B4-BE49-F238E27FC236}">
                <a16:creationId xmlns:a16="http://schemas.microsoft.com/office/drawing/2014/main" id="{A7BAEA31-82E3-4A49-9050-FE3014BF0198}"/>
              </a:ext>
            </a:extLst>
          </p:cNvPr>
          <p:cNvSpPr txBox="1"/>
          <p:nvPr/>
        </p:nvSpPr>
        <p:spPr>
          <a:xfrm>
            <a:off x="1248863" y="2102728"/>
            <a:ext cx="9978770" cy="1323439"/>
          </a:xfrm>
          <a:prstGeom prst="rect">
            <a:avLst/>
          </a:prstGeom>
          <a:noFill/>
        </p:spPr>
        <p:txBody>
          <a:bodyPr wrap="square" rtlCol="0">
            <a:spAutoFit/>
          </a:bodyPr>
          <a:lstStyle/>
          <a:p>
            <a:r>
              <a:rPr lang="es-MX" sz="2000" dirty="0">
                <a:latin typeface="Segoe UI" panose="020B0502040204020203" pitchFamily="34" charset="0"/>
                <a:cs typeface="Segoe UI" panose="020B0502040204020203" pitchFamily="34" charset="0"/>
              </a:rPr>
              <a:t>Es un enfoque de desarrollo de software en el que una aplicación o servicio, sus dependencias y su configuración (en forma de ficheros de manifiesto para despliegue) se empaquetan juntos como una imagen de contenedor (o simplemente imagen para simplificar, cuando no haya ambigüedad)</a:t>
            </a:r>
            <a:endParaRPr lang="es-CO" sz="1600" dirty="0">
              <a:latin typeface="Segoe UI" panose="020B0502040204020203" pitchFamily="34" charset="0"/>
              <a:cs typeface="Segoe UI" panose="020B0502040204020203" pitchFamily="34" charset="0"/>
            </a:endParaRPr>
          </a:p>
        </p:txBody>
      </p:sp>
      <p:sp>
        <p:nvSpPr>
          <p:cNvPr id="13" name="CuadroTexto 12">
            <a:extLst>
              <a:ext uri="{FF2B5EF4-FFF2-40B4-BE49-F238E27FC236}">
                <a16:creationId xmlns:a16="http://schemas.microsoft.com/office/drawing/2014/main" id="{FBD8F0A0-DE76-457F-A807-A47686114601}"/>
              </a:ext>
            </a:extLst>
          </p:cNvPr>
          <p:cNvSpPr txBox="1"/>
          <p:nvPr/>
        </p:nvSpPr>
        <p:spPr>
          <a:xfrm>
            <a:off x="1248863" y="4263809"/>
            <a:ext cx="9978770" cy="1015663"/>
          </a:xfrm>
          <a:prstGeom prst="rect">
            <a:avLst/>
          </a:prstGeom>
          <a:noFill/>
        </p:spPr>
        <p:txBody>
          <a:bodyPr wrap="square" rtlCol="0">
            <a:spAutoFit/>
          </a:bodyPr>
          <a:lstStyle/>
          <a:p>
            <a:r>
              <a:rPr lang="es-MX" sz="2000" dirty="0">
                <a:latin typeface="Segoe UI" panose="020B0502040204020203" pitchFamily="34" charset="0"/>
                <a:cs typeface="Segoe UI" panose="020B0502040204020203" pitchFamily="34" charset="0"/>
              </a:rPr>
              <a:t> Una aplicación basada en contenedores se puede probar como una unidad y desplegar como una instancia de la imagen, en el sistema operativo que funciona como host</a:t>
            </a:r>
            <a:endParaRPr lang="es-CO"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46924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lowchart: Document 8">
            <a:extLst>
              <a:ext uri="{FF2B5EF4-FFF2-40B4-BE49-F238E27FC236}">
                <a16:creationId xmlns:a16="http://schemas.microsoft.com/office/drawing/2014/main" id="{D12DDE76-C203-4047-9998-63900085B5E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uadroTexto 1">
            <a:extLst>
              <a:ext uri="{FF2B5EF4-FFF2-40B4-BE49-F238E27FC236}">
                <a16:creationId xmlns:a16="http://schemas.microsoft.com/office/drawing/2014/main" id="{A7F3F451-89EE-48EF-AB36-D9F6082585A1}"/>
              </a:ext>
            </a:extLst>
          </p:cNvPr>
          <p:cNvSpPr txBox="1"/>
          <p:nvPr/>
        </p:nvSpPr>
        <p:spPr>
          <a:xfrm>
            <a:off x="838200" y="171162"/>
            <a:ext cx="2840182" cy="2371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kern="1200">
                <a:solidFill>
                  <a:srgbClr val="FFFFFF"/>
                </a:solidFill>
                <a:latin typeface="+mj-lt"/>
                <a:ea typeface="+mj-ea"/>
                <a:cs typeface="+mj-cs"/>
              </a:rPr>
              <a:t>Contenerizacion</a:t>
            </a:r>
          </a:p>
        </p:txBody>
      </p:sp>
      <p:pic>
        <p:nvPicPr>
          <p:cNvPr id="4" name="Imagen 3">
            <a:extLst>
              <a:ext uri="{FF2B5EF4-FFF2-40B4-BE49-F238E27FC236}">
                <a16:creationId xmlns:a16="http://schemas.microsoft.com/office/drawing/2014/main" id="{6502CEC1-4FE8-49CE-84AC-578CB15FF711}"/>
              </a:ext>
            </a:extLst>
          </p:cNvPr>
          <p:cNvPicPr>
            <a:picLocks noChangeAspect="1"/>
          </p:cNvPicPr>
          <p:nvPr/>
        </p:nvPicPr>
        <p:blipFill>
          <a:blip r:embed="rId3"/>
          <a:stretch>
            <a:fillRect/>
          </a:stretch>
        </p:blipFill>
        <p:spPr>
          <a:xfrm>
            <a:off x="4207933" y="775191"/>
            <a:ext cx="7347537" cy="5308594"/>
          </a:xfrm>
          <a:prstGeom prst="rect">
            <a:avLst/>
          </a:prstGeom>
        </p:spPr>
      </p:pic>
    </p:spTree>
    <p:extLst>
      <p:ext uri="{BB962C8B-B14F-4D97-AF65-F5344CB8AC3E}">
        <p14:creationId xmlns:p14="http://schemas.microsoft.com/office/powerpoint/2010/main" val="2834003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381000" y="323850"/>
            <a:ext cx="1148715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¿Qué es Docker?</a:t>
            </a:r>
          </a:p>
        </p:txBody>
      </p:sp>
      <p:sp>
        <p:nvSpPr>
          <p:cNvPr id="3" name="CuadroTexto 2">
            <a:extLst>
              <a:ext uri="{FF2B5EF4-FFF2-40B4-BE49-F238E27FC236}">
                <a16:creationId xmlns:a16="http://schemas.microsoft.com/office/drawing/2014/main" id="{A7BAEA31-82E3-4A49-9050-FE3014BF0198}"/>
              </a:ext>
            </a:extLst>
          </p:cNvPr>
          <p:cNvSpPr txBox="1"/>
          <p:nvPr/>
        </p:nvSpPr>
        <p:spPr>
          <a:xfrm>
            <a:off x="1248863" y="2102728"/>
            <a:ext cx="9978770" cy="3108543"/>
          </a:xfrm>
          <a:prstGeom prst="rect">
            <a:avLst/>
          </a:prstGeom>
          <a:noFill/>
        </p:spPr>
        <p:txBody>
          <a:bodyPr wrap="square" rtlCol="0">
            <a:spAutoFit/>
          </a:bodyPr>
          <a:lstStyle/>
          <a:p>
            <a:pPr marL="342900" indent="-342900">
              <a:buFont typeface="Arial" panose="020B0604020202020204" pitchFamily="34" charset="0"/>
              <a:buChar char="•"/>
            </a:pPr>
            <a:r>
              <a:rPr lang="es-MX" sz="2000" dirty="0">
                <a:latin typeface="Segoe UI" panose="020B0502040204020203" pitchFamily="34" charset="0"/>
                <a:cs typeface="Segoe UI" panose="020B0502040204020203" pitchFamily="34" charset="0"/>
              </a:rPr>
              <a:t>Proyecto Open </a:t>
            </a:r>
            <a:r>
              <a:rPr lang="es-MX" sz="2000" dirty="0" err="1">
                <a:latin typeface="Segoe UI" panose="020B0502040204020203" pitchFamily="34" charset="0"/>
                <a:cs typeface="Segoe UI" panose="020B0502040204020203" pitchFamily="34" charset="0"/>
              </a:rPr>
              <a:t>source</a:t>
            </a:r>
            <a:r>
              <a:rPr lang="es-MX" sz="2000" dirty="0">
                <a:latin typeface="Segoe UI" panose="020B0502040204020203" pitchFamily="34" charset="0"/>
                <a:cs typeface="Segoe UI" panose="020B0502040204020203" pitchFamily="34" charset="0"/>
              </a:rPr>
              <a:t> </a:t>
            </a:r>
            <a:r>
              <a:rPr lang="es-MX" sz="2000" dirty="0">
                <a:latin typeface="Segoe UI" panose="020B0502040204020203" pitchFamily="34" charset="0"/>
                <a:cs typeface="Segoe UI" panose="020B0502040204020203" pitchFamily="34" charset="0"/>
                <a:hlinkClick r:id="rId2"/>
              </a:rPr>
              <a:t>https://github.com/moby/moby</a:t>
            </a:r>
            <a:endParaRPr lang="es-MX" sz="2000" dirty="0">
              <a:latin typeface="Segoe UI" panose="020B0502040204020203" pitchFamily="34" charset="0"/>
              <a:cs typeface="Segoe UI" panose="020B0502040204020203" pitchFamily="34" charset="0"/>
            </a:endParaRPr>
          </a:p>
          <a:p>
            <a:endParaRPr lang="es-MX" sz="20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s-MX" sz="2000" dirty="0">
                <a:latin typeface="Segoe UI" panose="020B0502040204020203" pitchFamily="34" charset="0"/>
                <a:cs typeface="Segoe UI" panose="020B0502040204020203" pitchFamily="34" charset="0"/>
              </a:rPr>
              <a:t>Automatizar el despliegue de aplicaciones como contenedores independientes y autosuficientes</a:t>
            </a:r>
          </a:p>
          <a:p>
            <a:pPr marL="342900" indent="-342900">
              <a:buFont typeface="Arial" panose="020B0604020202020204" pitchFamily="34" charset="0"/>
              <a:buChar char="•"/>
            </a:pPr>
            <a:endParaRPr lang="es-MX" sz="20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s-MX" sz="2000" dirty="0">
                <a:latin typeface="Segoe UI" panose="020B0502040204020203" pitchFamily="34" charset="0"/>
                <a:cs typeface="Segoe UI" panose="020B0502040204020203" pitchFamily="34" charset="0"/>
              </a:rPr>
              <a:t>Se ejecutan en la nube o en servidores</a:t>
            </a:r>
          </a:p>
          <a:p>
            <a:pPr marL="342900" indent="-342900">
              <a:buFont typeface="Arial" panose="020B0604020202020204" pitchFamily="34" charset="0"/>
              <a:buChar char="•"/>
            </a:pPr>
            <a:endParaRPr lang="es-MX" sz="20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s-MX" sz="2000" dirty="0">
                <a:latin typeface="Segoe UI" panose="020B0502040204020203" pitchFamily="34" charset="0"/>
                <a:cs typeface="Segoe UI" panose="020B0502040204020203" pitchFamily="34" charset="0"/>
              </a:rPr>
              <a:t>Compañía que promociona y desarrolla esta tecnología, colaborando con varios proveedores de Linux, Windows y plataformas en la nube, incluyendo Microsoft</a:t>
            </a:r>
          </a:p>
          <a:p>
            <a:pPr marL="342900" indent="-342900">
              <a:buFont typeface="Arial" panose="020B0604020202020204" pitchFamily="34" charset="0"/>
              <a:buChar char="•"/>
            </a:pPr>
            <a:endParaRPr lang="es-CO"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78031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381000" y="323850"/>
            <a:ext cx="1148715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¿Qué es Docker?</a:t>
            </a:r>
          </a:p>
        </p:txBody>
      </p:sp>
      <p:pic>
        <p:nvPicPr>
          <p:cNvPr id="4" name="Imagen 3">
            <a:extLst>
              <a:ext uri="{FF2B5EF4-FFF2-40B4-BE49-F238E27FC236}">
                <a16:creationId xmlns:a16="http://schemas.microsoft.com/office/drawing/2014/main" id="{5A92905C-84F5-4CA0-A114-58C0FFF52DAF}"/>
              </a:ext>
            </a:extLst>
          </p:cNvPr>
          <p:cNvPicPr>
            <a:picLocks noChangeAspect="1"/>
          </p:cNvPicPr>
          <p:nvPr/>
        </p:nvPicPr>
        <p:blipFill>
          <a:blip r:embed="rId3"/>
          <a:stretch>
            <a:fillRect/>
          </a:stretch>
        </p:blipFill>
        <p:spPr>
          <a:xfrm>
            <a:off x="1271587" y="1143000"/>
            <a:ext cx="9648825" cy="4572000"/>
          </a:xfrm>
          <a:prstGeom prst="rect">
            <a:avLst/>
          </a:prstGeom>
        </p:spPr>
      </p:pic>
    </p:spTree>
    <p:extLst>
      <p:ext uri="{BB962C8B-B14F-4D97-AF65-F5344CB8AC3E}">
        <p14:creationId xmlns:p14="http://schemas.microsoft.com/office/powerpoint/2010/main" val="2812378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381000" y="323850"/>
            <a:ext cx="1148715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Tipos de contenedores</a:t>
            </a:r>
          </a:p>
        </p:txBody>
      </p:sp>
      <p:sp>
        <p:nvSpPr>
          <p:cNvPr id="3" name="CuadroTexto 2">
            <a:extLst>
              <a:ext uri="{FF2B5EF4-FFF2-40B4-BE49-F238E27FC236}">
                <a16:creationId xmlns:a16="http://schemas.microsoft.com/office/drawing/2014/main" id="{A7BAEA31-82E3-4A49-9050-FE3014BF0198}"/>
              </a:ext>
            </a:extLst>
          </p:cNvPr>
          <p:cNvSpPr txBox="1"/>
          <p:nvPr/>
        </p:nvSpPr>
        <p:spPr>
          <a:xfrm>
            <a:off x="1248863" y="2102728"/>
            <a:ext cx="9978770" cy="1384995"/>
          </a:xfrm>
          <a:prstGeom prst="rect">
            <a:avLst/>
          </a:prstGeom>
          <a:noFill/>
        </p:spPr>
        <p:txBody>
          <a:bodyPr wrap="square" rtlCol="0">
            <a:spAutoFit/>
          </a:bodyPr>
          <a:lstStyle/>
          <a:p>
            <a:pPr marL="342900" indent="-342900">
              <a:buFont typeface="Arial" panose="020B0604020202020204" pitchFamily="34" charset="0"/>
              <a:buChar char="•"/>
            </a:pPr>
            <a:r>
              <a:rPr lang="es-CO" sz="2800" dirty="0">
                <a:latin typeface="Segoe UI" panose="020B0502040204020203" pitchFamily="34" charset="0"/>
                <a:cs typeface="Segoe UI" panose="020B0502040204020203" pitchFamily="34" charset="0"/>
              </a:rPr>
              <a:t>Contendores Windows Server</a:t>
            </a:r>
          </a:p>
          <a:p>
            <a:pPr marL="342900" indent="-342900">
              <a:buFont typeface="Arial" panose="020B0604020202020204" pitchFamily="34" charset="0"/>
              <a:buChar char="•"/>
            </a:pPr>
            <a:endParaRPr lang="es-CO" sz="28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s-CO" sz="2800" dirty="0">
                <a:latin typeface="Segoe UI" panose="020B0502040204020203" pitchFamily="34" charset="0"/>
                <a:cs typeface="Segoe UI" panose="020B0502040204020203" pitchFamily="34" charset="0"/>
              </a:rPr>
              <a:t>Contenedores </a:t>
            </a:r>
            <a:r>
              <a:rPr lang="es-CO" sz="2800" dirty="0" err="1">
                <a:latin typeface="Segoe UI" panose="020B0502040204020203" pitchFamily="34" charset="0"/>
                <a:cs typeface="Segoe UI" panose="020B0502040204020203" pitchFamily="34" charset="0"/>
              </a:rPr>
              <a:t>Hyper</a:t>
            </a:r>
            <a:r>
              <a:rPr lang="es-CO" sz="2800" dirty="0">
                <a:latin typeface="Segoe UI" panose="020B0502040204020203" pitchFamily="34" charset="0"/>
                <a:cs typeface="Segoe UI" panose="020B0502040204020203" pitchFamily="34" charset="0"/>
              </a:rPr>
              <a:t>-V</a:t>
            </a:r>
          </a:p>
        </p:txBody>
      </p:sp>
    </p:spTree>
    <p:extLst>
      <p:ext uri="{BB962C8B-B14F-4D97-AF65-F5344CB8AC3E}">
        <p14:creationId xmlns:p14="http://schemas.microsoft.com/office/powerpoint/2010/main" val="3989442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EB41C5C-0F34-4DDA-9D7C-5E717F35F60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6134677" y="303591"/>
            <a:ext cx="5735590"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uadroTexto 1">
            <a:extLst>
              <a:ext uri="{FF2B5EF4-FFF2-40B4-BE49-F238E27FC236}">
                <a16:creationId xmlns:a16="http://schemas.microsoft.com/office/drawing/2014/main" id="{A7F3F451-89EE-48EF-AB36-D9F6082585A1}"/>
              </a:ext>
            </a:extLst>
          </p:cNvPr>
          <p:cNvSpPr txBox="1"/>
          <p:nvPr/>
        </p:nvSpPr>
        <p:spPr>
          <a:xfrm>
            <a:off x="6392598" y="640263"/>
            <a:ext cx="5221266" cy="1344975"/>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kern="1200">
                <a:solidFill>
                  <a:schemeClr val="tx1"/>
                </a:solidFill>
                <a:latin typeface="+mj-lt"/>
                <a:ea typeface="+mj-ea"/>
                <a:cs typeface="+mj-cs"/>
              </a:rPr>
              <a:t>Contenedores con máquinas virtuales</a:t>
            </a:r>
          </a:p>
        </p:txBody>
      </p:sp>
      <p:sp>
        <p:nvSpPr>
          <p:cNvPr id="7" name="CuadroTexto 6">
            <a:extLst>
              <a:ext uri="{FF2B5EF4-FFF2-40B4-BE49-F238E27FC236}">
                <a16:creationId xmlns:a16="http://schemas.microsoft.com/office/drawing/2014/main" id="{82B2F185-9D2A-4461-ACD7-FC4E5AA32ABF}"/>
              </a:ext>
            </a:extLst>
          </p:cNvPr>
          <p:cNvSpPr txBox="1"/>
          <p:nvPr/>
        </p:nvSpPr>
        <p:spPr>
          <a:xfrm>
            <a:off x="6391903" y="2121763"/>
            <a:ext cx="5235490" cy="3773010"/>
          </a:xfrm>
          <a:prstGeom prst="rect">
            <a:avLst/>
          </a:prstGeom>
        </p:spPr>
        <p:txBody>
          <a:bodyPr vert="horz" lIns="91440" tIns="45720" rIns="91440" bIns="45720" rtlCol="0">
            <a:normAutofit/>
          </a:bodyPr>
          <a:lstStyle/>
          <a:p>
            <a:pPr marL="342900" indent="-228600">
              <a:lnSpc>
                <a:spcPct val="90000"/>
              </a:lnSpc>
              <a:spcAft>
                <a:spcPts val="600"/>
              </a:spcAft>
              <a:buFont typeface="Arial" panose="020B0604020202020204" pitchFamily="34" charset="0"/>
              <a:buChar char="•"/>
            </a:pPr>
            <a:r>
              <a:rPr lang="es-MX" sz="2000" dirty="0"/>
              <a:t>Las máquinas virtuales (VM) incluyen la aplicación, las librerías y otros ficheros necesarios, así como un sistema operativo completo. La virtualización requiere más recursos que el manejo de contenedores</a:t>
            </a:r>
            <a:endParaRPr lang="en-US" sz="2000" dirty="0"/>
          </a:p>
        </p:txBody>
      </p:sp>
      <p:pic>
        <p:nvPicPr>
          <p:cNvPr id="5" name="Imagen 4">
            <a:extLst>
              <a:ext uri="{FF2B5EF4-FFF2-40B4-BE49-F238E27FC236}">
                <a16:creationId xmlns:a16="http://schemas.microsoft.com/office/drawing/2014/main" id="{67D70CED-33F1-4894-BFF5-CEBF2F8FC4CE}"/>
              </a:ext>
            </a:extLst>
          </p:cNvPr>
          <p:cNvPicPr>
            <a:picLocks noChangeAspect="1"/>
          </p:cNvPicPr>
          <p:nvPr/>
        </p:nvPicPr>
        <p:blipFill>
          <a:blip r:embed="rId3"/>
          <a:stretch>
            <a:fillRect/>
          </a:stretch>
        </p:blipFill>
        <p:spPr>
          <a:xfrm>
            <a:off x="582687" y="484632"/>
            <a:ext cx="4930626" cy="5733287"/>
          </a:xfrm>
          <a:prstGeom prst="rect">
            <a:avLst/>
          </a:prstGeom>
        </p:spPr>
      </p:pic>
    </p:spTree>
    <p:extLst>
      <p:ext uri="{BB962C8B-B14F-4D97-AF65-F5344CB8AC3E}">
        <p14:creationId xmlns:p14="http://schemas.microsoft.com/office/powerpoint/2010/main" val="2301344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EB41C5C-0F34-4DDA-9D7C-5E717F35F60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6134677" y="303591"/>
            <a:ext cx="5735590"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uadroTexto 1">
            <a:extLst>
              <a:ext uri="{FF2B5EF4-FFF2-40B4-BE49-F238E27FC236}">
                <a16:creationId xmlns:a16="http://schemas.microsoft.com/office/drawing/2014/main" id="{A7F3F451-89EE-48EF-AB36-D9F6082585A1}"/>
              </a:ext>
            </a:extLst>
          </p:cNvPr>
          <p:cNvSpPr txBox="1"/>
          <p:nvPr/>
        </p:nvSpPr>
        <p:spPr>
          <a:xfrm>
            <a:off x="6392598" y="640263"/>
            <a:ext cx="5221266" cy="1344975"/>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kern="1200">
                <a:solidFill>
                  <a:schemeClr val="tx1"/>
                </a:solidFill>
                <a:latin typeface="+mj-lt"/>
                <a:ea typeface="+mj-ea"/>
                <a:cs typeface="+mj-cs"/>
              </a:rPr>
              <a:t>Contenedores con máquinas virtuales</a:t>
            </a:r>
          </a:p>
        </p:txBody>
      </p:sp>
      <p:sp>
        <p:nvSpPr>
          <p:cNvPr id="7" name="CuadroTexto 6">
            <a:extLst>
              <a:ext uri="{FF2B5EF4-FFF2-40B4-BE49-F238E27FC236}">
                <a16:creationId xmlns:a16="http://schemas.microsoft.com/office/drawing/2014/main" id="{82B2F185-9D2A-4461-ACD7-FC4E5AA32ABF}"/>
              </a:ext>
            </a:extLst>
          </p:cNvPr>
          <p:cNvSpPr txBox="1"/>
          <p:nvPr/>
        </p:nvSpPr>
        <p:spPr>
          <a:xfrm>
            <a:off x="6391903" y="2121763"/>
            <a:ext cx="5235490" cy="3773010"/>
          </a:xfrm>
          <a:prstGeom prst="rect">
            <a:avLst/>
          </a:prstGeom>
        </p:spPr>
        <p:txBody>
          <a:bodyPr vert="horz" lIns="91440" tIns="45720" rIns="91440" bIns="45720" rtlCol="0">
            <a:normAutofit/>
          </a:bodyPr>
          <a:lstStyle/>
          <a:p>
            <a:pPr marL="342900" indent="-228600">
              <a:lnSpc>
                <a:spcPct val="90000"/>
              </a:lnSpc>
              <a:spcAft>
                <a:spcPts val="600"/>
              </a:spcAft>
              <a:buFont typeface="Arial" panose="020B0604020202020204" pitchFamily="34" charset="0"/>
              <a:buChar char="•"/>
            </a:pPr>
            <a:r>
              <a:rPr lang="es-MX" sz="2000" dirty="0"/>
              <a:t>Los contenedores incluyen la aplicación y todas sus dependencias, pero comparten el </a:t>
            </a:r>
            <a:r>
              <a:rPr lang="es-MX" sz="2000" dirty="0" err="1"/>
              <a:t>kernel</a:t>
            </a:r>
            <a:r>
              <a:rPr lang="es-MX" sz="2000" dirty="0"/>
              <a:t> del sistema operativo. Se ejecutan como procesos aislados en el entorno de un usuario del sistema operativo. (Excepto en Contenedores </a:t>
            </a:r>
            <a:r>
              <a:rPr lang="es-MX" sz="2000" dirty="0" err="1"/>
              <a:t>Hyper</a:t>
            </a:r>
            <a:r>
              <a:rPr lang="es-MX" sz="2000" dirty="0"/>
              <a:t>-V, donde cada contenedor se ejecuta en una VM) </a:t>
            </a:r>
            <a:endParaRPr lang="en-US" sz="2000" dirty="0"/>
          </a:p>
        </p:txBody>
      </p:sp>
      <p:pic>
        <p:nvPicPr>
          <p:cNvPr id="3" name="Imagen 2">
            <a:extLst>
              <a:ext uri="{FF2B5EF4-FFF2-40B4-BE49-F238E27FC236}">
                <a16:creationId xmlns:a16="http://schemas.microsoft.com/office/drawing/2014/main" id="{F30A95F9-7D95-4FE3-9506-A629DADAB4D8}"/>
              </a:ext>
            </a:extLst>
          </p:cNvPr>
          <p:cNvPicPr>
            <a:picLocks noChangeAspect="1"/>
          </p:cNvPicPr>
          <p:nvPr/>
        </p:nvPicPr>
        <p:blipFill>
          <a:blip r:embed="rId3"/>
          <a:stretch>
            <a:fillRect/>
          </a:stretch>
        </p:blipFill>
        <p:spPr>
          <a:xfrm>
            <a:off x="637160" y="446473"/>
            <a:ext cx="4981575" cy="5448300"/>
          </a:xfrm>
          <a:prstGeom prst="rect">
            <a:avLst/>
          </a:prstGeom>
        </p:spPr>
      </p:pic>
    </p:spTree>
    <p:extLst>
      <p:ext uri="{BB962C8B-B14F-4D97-AF65-F5344CB8AC3E}">
        <p14:creationId xmlns:p14="http://schemas.microsoft.com/office/powerpoint/2010/main" val="1998657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D0AF59-99C3-4251-AB9A-C966C6AD440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855405F-37A2-4869-9154-F8BE3BECE6C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9953C5E4-74CC-4D6E-B4B4-1F052AE931B4}"/>
              </a:ext>
            </a:extLst>
          </p:cNvPr>
          <p:cNvPicPr>
            <a:picLocks noChangeAspect="1"/>
          </p:cNvPicPr>
          <p:nvPr/>
        </p:nvPicPr>
        <p:blipFill>
          <a:blip r:embed="rId3"/>
          <a:stretch>
            <a:fillRect/>
          </a:stretch>
        </p:blipFill>
        <p:spPr>
          <a:xfrm>
            <a:off x="1143941" y="643467"/>
            <a:ext cx="9904118" cy="5571066"/>
          </a:xfrm>
          <a:prstGeom prst="rect">
            <a:avLst/>
          </a:prstGeom>
        </p:spPr>
      </p:pic>
    </p:spTree>
    <p:extLst>
      <p:ext uri="{BB962C8B-B14F-4D97-AF65-F5344CB8AC3E}">
        <p14:creationId xmlns:p14="http://schemas.microsoft.com/office/powerpoint/2010/main" val="3421562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381000" y="323850"/>
            <a:ext cx="11487150" cy="1446550"/>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.NET Core y .NET Framework </a:t>
            </a:r>
          </a:p>
          <a:p>
            <a:r>
              <a:rPr lang="es-CO" sz="4400" dirty="0">
                <a:solidFill>
                  <a:schemeClr val="accent1">
                    <a:lumMod val="50000"/>
                  </a:schemeClr>
                </a:solidFill>
                <a:latin typeface="Segoe UI Light" panose="020B0502040204020203" pitchFamily="34" charset="0"/>
                <a:cs typeface="Segoe UI Light" panose="020B0502040204020203" pitchFamily="34" charset="0"/>
              </a:rPr>
              <a:t>para contenedores Docker</a:t>
            </a:r>
          </a:p>
        </p:txBody>
      </p:sp>
      <p:pic>
        <p:nvPicPr>
          <p:cNvPr id="4" name="Imagen 3">
            <a:extLst>
              <a:ext uri="{FF2B5EF4-FFF2-40B4-BE49-F238E27FC236}">
                <a16:creationId xmlns:a16="http://schemas.microsoft.com/office/drawing/2014/main" id="{853BC926-93FA-473D-B2DB-B8003D541A3B}"/>
              </a:ext>
            </a:extLst>
          </p:cNvPr>
          <p:cNvPicPr>
            <a:picLocks noChangeAspect="1"/>
          </p:cNvPicPr>
          <p:nvPr/>
        </p:nvPicPr>
        <p:blipFill>
          <a:blip r:embed="rId3"/>
          <a:stretch>
            <a:fillRect/>
          </a:stretch>
        </p:blipFill>
        <p:spPr>
          <a:xfrm>
            <a:off x="2338387" y="1770400"/>
            <a:ext cx="7572375" cy="4772025"/>
          </a:xfrm>
          <a:prstGeom prst="rect">
            <a:avLst/>
          </a:prstGeom>
        </p:spPr>
      </p:pic>
      <p:sp>
        <p:nvSpPr>
          <p:cNvPr id="3" name="Rectángulo 2">
            <a:extLst>
              <a:ext uri="{FF2B5EF4-FFF2-40B4-BE49-F238E27FC236}">
                <a16:creationId xmlns:a16="http://schemas.microsoft.com/office/drawing/2014/main" id="{45A72EFA-50A5-4AD9-818F-33FED3D86918}"/>
              </a:ext>
            </a:extLst>
          </p:cNvPr>
          <p:cNvSpPr/>
          <p:nvPr/>
        </p:nvSpPr>
        <p:spPr>
          <a:xfrm>
            <a:off x="3547458" y="6357759"/>
            <a:ext cx="5154232" cy="369332"/>
          </a:xfrm>
          <a:prstGeom prst="rect">
            <a:avLst/>
          </a:prstGeom>
        </p:spPr>
        <p:txBody>
          <a:bodyPr wrap="none">
            <a:spAutoFit/>
          </a:bodyPr>
          <a:lstStyle/>
          <a:p>
            <a:r>
              <a:rPr lang="es-CO" dirty="0">
                <a:hlinkClick r:id="rId4"/>
              </a:rPr>
              <a:t>https://www.microsoft.com/net/download/windows</a:t>
            </a:r>
            <a:endParaRPr lang="es-CO" dirty="0"/>
          </a:p>
        </p:txBody>
      </p:sp>
    </p:spTree>
    <p:extLst>
      <p:ext uri="{BB962C8B-B14F-4D97-AF65-F5344CB8AC3E}">
        <p14:creationId xmlns:p14="http://schemas.microsoft.com/office/powerpoint/2010/main" val="2631373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381000" y="323850"/>
            <a:ext cx="1148715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.NET Core</a:t>
            </a:r>
          </a:p>
        </p:txBody>
      </p:sp>
      <p:sp>
        <p:nvSpPr>
          <p:cNvPr id="5" name="CuadroTexto 4">
            <a:extLst>
              <a:ext uri="{FF2B5EF4-FFF2-40B4-BE49-F238E27FC236}">
                <a16:creationId xmlns:a16="http://schemas.microsoft.com/office/drawing/2014/main" id="{37313968-ED46-4E6E-B644-1EF88843367E}"/>
              </a:ext>
            </a:extLst>
          </p:cNvPr>
          <p:cNvSpPr txBox="1"/>
          <p:nvPr/>
        </p:nvSpPr>
        <p:spPr>
          <a:xfrm>
            <a:off x="899409" y="2042767"/>
            <a:ext cx="10672997" cy="2554545"/>
          </a:xfrm>
          <a:prstGeom prst="rect">
            <a:avLst/>
          </a:prstGeom>
          <a:noFill/>
        </p:spPr>
        <p:txBody>
          <a:bodyPr wrap="square" rtlCol="0">
            <a:spAutoFit/>
          </a:bodyPr>
          <a:lstStyle/>
          <a:p>
            <a:pPr marL="342900" indent="-342900">
              <a:buFont typeface="Arial" panose="020B0604020202020204" pitchFamily="34" charset="0"/>
              <a:buChar char="•"/>
            </a:pPr>
            <a:r>
              <a:rPr lang="es-MX" sz="2000" dirty="0">
                <a:latin typeface="Segoe UI" panose="020B0502040204020203" pitchFamily="34" charset="0"/>
                <a:cs typeface="Segoe UI" panose="020B0502040204020203" pitchFamily="34" charset="0"/>
              </a:rPr>
              <a:t>Necesita compatibilidad entre plataformas. Por ejemplo, cuando necesita usar tanto contenedores Linux como Windows. </a:t>
            </a:r>
          </a:p>
          <a:p>
            <a:pPr marL="342900" indent="-342900">
              <a:buFont typeface="Arial" panose="020B0604020202020204" pitchFamily="34" charset="0"/>
              <a:buChar char="•"/>
            </a:pPr>
            <a:endParaRPr lang="es-MX" sz="20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s-MX" sz="2000" dirty="0">
                <a:latin typeface="Segoe UI" panose="020B0502040204020203" pitchFamily="34" charset="0"/>
                <a:cs typeface="Segoe UI" panose="020B0502040204020203" pitchFamily="34" charset="0"/>
              </a:rPr>
              <a:t>La arquitectura de la aplicación está basada en microservicios. </a:t>
            </a:r>
          </a:p>
          <a:p>
            <a:pPr marL="342900" indent="-342900">
              <a:buFont typeface="Arial" panose="020B0604020202020204" pitchFamily="34" charset="0"/>
              <a:buChar char="•"/>
            </a:pPr>
            <a:endParaRPr lang="es-MX" sz="20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s-MX" sz="2000" dirty="0">
                <a:latin typeface="Segoe UI" panose="020B0502040204020203" pitchFamily="34" charset="0"/>
                <a:cs typeface="Segoe UI" panose="020B0502040204020203" pitchFamily="34" charset="0"/>
              </a:rPr>
              <a:t>Necesita arrancar contenedores de forma rápida y quiere mantener un tamaño pequeño por contenedor para conseguir mayor densidad, o más contenedores por servidor para disminuir sus costes.</a:t>
            </a:r>
            <a:endParaRPr lang="es-CO"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49532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E5033E0-7C4C-40C8-B5B5-029E450C455B}"/>
              </a:ext>
            </a:extLst>
          </p:cNvPr>
          <p:cNvPicPr>
            <a:picLocks noChangeAspect="1"/>
          </p:cNvPicPr>
          <p:nvPr/>
        </p:nvPicPr>
        <p:blipFill>
          <a:blip r:embed="rId2"/>
          <a:stretch>
            <a:fillRect/>
          </a:stretch>
        </p:blipFill>
        <p:spPr>
          <a:xfrm>
            <a:off x="0" y="0"/>
            <a:ext cx="12325350" cy="6858000"/>
          </a:xfrm>
          <a:prstGeom prst="rect">
            <a:avLst/>
          </a:prstGeom>
        </p:spPr>
      </p:pic>
      <p:sp>
        <p:nvSpPr>
          <p:cNvPr id="3" name="CuadroTexto 2">
            <a:extLst>
              <a:ext uri="{FF2B5EF4-FFF2-40B4-BE49-F238E27FC236}">
                <a16:creationId xmlns:a16="http://schemas.microsoft.com/office/drawing/2014/main" id="{D703859B-8881-4737-9793-B168E7FD3404}"/>
              </a:ext>
            </a:extLst>
          </p:cNvPr>
          <p:cNvSpPr txBox="1"/>
          <p:nvPr/>
        </p:nvSpPr>
        <p:spPr>
          <a:xfrm>
            <a:off x="1257300" y="5257800"/>
            <a:ext cx="3877087" cy="769441"/>
          </a:xfrm>
          <a:prstGeom prst="rect">
            <a:avLst/>
          </a:prstGeom>
          <a:noFill/>
        </p:spPr>
        <p:txBody>
          <a:bodyPr wrap="non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Micro Servicios </a:t>
            </a:r>
          </a:p>
        </p:txBody>
      </p:sp>
    </p:spTree>
    <p:extLst>
      <p:ext uri="{BB962C8B-B14F-4D97-AF65-F5344CB8AC3E}">
        <p14:creationId xmlns:p14="http://schemas.microsoft.com/office/powerpoint/2010/main" val="4544592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uadroTexto 1">
            <a:extLst>
              <a:ext uri="{FF2B5EF4-FFF2-40B4-BE49-F238E27FC236}">
                <a16:creationId xmlns:a16="http://schemas.microsoft.com/office/drawing/2014/main" id="{9CDD8D85-0EE5-41D8-BF76-31D02A5EDCC2}"/>
              </a:ext>
            </a:extLst>
          </p:cNvPr>
          <p:cNvSpPr txBox="1"/>
          <p:nvPr/>
        </p:nvSpPr>
        <p:spPr>
          <a:xfrm>
            <a:off x="838200" y="171162"/>
            <a:ext cx="2840182" cy="2371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kern="1200">
                <a:solidFill>
                  <a:srgbClr val="FFFFFF"/>
                </a:solidFill>
                <a:latin typeface="+mj-lt"/>
                <a:ea typeface="+mj-ea"/>
                <a:cs typeface="+mj-cs"/>
              </a:rPr>
              <a:t>Tabla de decisión</a:t>
            </a:r>
          </a:p>
        </p:txBody>
      </p:sp>
      <p:pic>
        <p:nvPicPr>
          <p:cNvPr id="5" name="Imagen 4">
            <a:extLst>
              <a:ext uri="{FF2B5EF4-FFF2-40B4-BE49-F238E27FC236}">
                <a16:creationId xmlns:a16="http://schemas.microsoft.com/office/drawing/2014/main" id="{E171D786-8AE7-414D-967F-678122149294}"/>
              </a:ext>
            </a:extLst>
          </p:cNvPr>
          <p:cNvPicPr>
            <a:picLocks noChangeAspect="1"/>
          </p:cNvPicPr>
          <p:nvPr/>
        </p:nvPicPr>
        <p:blipFill>
          <a:blip r:embed="rId3"/>
          <a:stretch>
            <a:fillRect/>
          </a:stretch>
        </p:blipFill>
        <p:spPr>
          <a:xfrm>
            <a:off x="4527029" y="171162"/>
            <a:ext cx="5493514" cy="6207361"/>
          </a:xfrm>
          <a:prstGeom prst="rect">
            <a:avLst/>
          </a:prstGeom>
        </p:spPr>
      </p:pic>
    </p:spTree>
    <p:extLst>
      <p:ext uri="{BB962C8B-B14F-4D97-AF65-F5344CB8AC3E}">
        <p14:creationId xmlns:p14="http://schemas.microsoft.com/office/powerpoint/2010/main" val="14617957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381000" y="323850"/>
            <a:ext cx="11487150" cy="1446550"/>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A qué sistema operativo apuntar con contenedores .NET</a:t>
            </a:r>
          </a:p>
        </p:txBody>
      </p:sp>
      <p:sp>
        <p:nvSpPr>
          <p:cNvPr id="5" name="CuadroTexto 4">
            <a:extLst>
              <a:ext uri="{FF2B5EF4-FFF2-40B4-BE49-F238E27FC236}">
                <a16:creationId xmlns:a16="http://schemas.microsoft.com/office/drawing/2014/main" id="{3C553300-14CC-4DEB-A236-FDB8B374038C}"/>
              </a:ext>
            </a:extLst>
          </p:cNvPr>
          <p:cNvSpPr txBox="1"/>
          <p:nvPr/>
        </p:nvSpPr>
        <p:spPr>
          <a:xfrm>
            <a:off x="788076" y="2627384"/>
            <a:ext cx="10672997" cy="2554545"/>
          </a:xfrm>
          <a:prstGeom prst="rect">
            <a:avLst/>
          </a:prstGeom>
          <a:noFill/>
        </p:spPr>
        <p:txBody>
          <a:bodyPr wrap="square" rtlCol="0">
            <a:spAutoFit/>
          </a:bodyPr>
          <a:lstStyle/>
          <a:p>
            <a:pPr marL="342900" indent="-342900">
              <a:buFont typeface="Arial" panose="020B0604020202020204" pitchFamily="34" charset="0"/>
              <a:buChar char="•"/>
            </a:pPr>
            <a:r>
              <a:rPr lang="es-MX" sz="2000" dirty="0">
                <a:latin typeface="Segoe UI" panose="020B0502040204020203" pitchFamily="34" charset="0"/>
                <a:cs typeface="Segoe UI" panose="020B0502040204020203" pitchFamily="34" charset="0"/>
              </a:rPr>
              <a:t>Dada la diversidad de sistemas operativos soportados por Docker y las diferencias entre .NET Framework y .NET Core, debe apuntar a un sistema operativo específico y versiones específicas según el </a:t>
            </a:r>
            <a:r>
              <a:rPr lang="es-MX" sz="2000" dirty="0" err="1">
                <a:latin typeface="Segoe UI" panose="020B0502040204020203" pitchFamily="34" charset="0"/>
                <a:cs typeface="Segoe UI" panose="020B0502040204020203" pitchFamily="34" charset="0"/>
              </a:rPr>
              <a:t>framework</a:t>
            </a:r>
            <a:r>
              <a:rPr lang="es-MX" sz="2000" dirty="0">
                <a:latin typeface="Segoe UI" panose="020B0502040204020203" pitchFamily="34" charset="0"/>
                <a:cs typeface="Segoe UI" panose="020B0502040204020203" pitchFamily="34" charset="0"/>
              </a:rPr>
              <a:t> que esté utilizando</a:t>
            </a:r>
          </a:p>
          <a:p>
            <a:pPr marL="342900" indent="-342900">
              <a:buFont typeface="Arial" panose="020B0604020202020204" pitchFamily="34" charset="0"/>
              <a:buChar char="•"/>
            </a:pPr>
            <a:endParaRPr lang="es-MX" sz="20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s-CO" sz="2000" dirty="0">
                <a:latin typeface="Segoe UI" panose="020B0502040204020203" pitchFamily="34" charset="0"/>
                <a:cs typeface="Segoe UI" panose="020B0502040204020203" pitchFamily="34" charset="0"/>
              </a:rPr>
              <a:t>Para Windows, puede usar Windows Server Core o Windows Nano Server</a:t>
            </a:r>
          </a:p>
          <a:p>
            <a:pPr marL="342900" indent="-342900">
              <a:buFont typeface="Arial" panose="020B0604020202020204" pitchFamily="34" charset="0"/>
              <a:buChar char="•"/>
            </a:pPr>
            <a:endParaRPr lang="es-CO" sz="20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s-MX" sz="2000" dirty="0">
                <a:latin typeface="Segoe UI" panose="020B0502040204020203" pitchFamily="34" charset="0"/>
                <a:cs typeface="Segoe UI" panose="020B0502040204020203" pitchFamily="34" charset="0"/>
              </a:rPr>
              <a:t>Para Linux, están disponibles múltiples distribuciones y están soportadas en imágenes oficiales de .NET en Docker (como Debian). </a:t>
            </a:r>
            <a:endParaRPr lang="es-CO"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61463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01D0AF59-99C3-4251-AB9A-C966C6AD440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9">
            <a:extLst>
              <a:ext uri="{FF2B5EF4-FFF2-40B4-BE49-F238E27FC236}">
                <a16:creationId xmlns:a16="http://schemas.microsoft.com/office/drawing/2014/main" id="{1855405F-37A2-4869-9154-F8BE3BECE6C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a:extLst>
              <a:ext uri="{FF2B5EF4-FFF2-40B4-BE49-F238E27FC236}">
                <a16:creationId xmlns:a16="http://schemas.microsoft.com/office/drawing/2014/main" id="{A80138A2-155F-423D-8EBC-BCBC375CED02}"/>
              </a:ext>
            </a:extLst>
          </p:cNvPr>
          <p:cNvPicPr>
            <a:picLocks noChangeAspect="1"/>
          </p:cNvPicPr>
          <p:nvPr/>
        </p:nvPicPr>
        <p:blipFill>
          <a:blip r:embed="rId3"/>
          <a:stretch>
            <a:fillRect/>
          </a:stretch>
        </p:blipFill>
        <p:spPr>
          <a:xfrm>
            <a:off x="643467" y="1193462"/>
            <a:ext cx="10905066" cy="4471076"/>
          </a:xfrm>
          <a:prstGeom prst="rect">
            <a:avLst/>
          </a:prstGeom>
        </p:spPr>
      </p:pic>
    </p:spTree>
    <p:extLst>
      <p:ext uri="{BB962C8B-B14F-4D97-AF65-F5344CB8AC3E}">
        <p14:creationId xmlns:p14="http://schemas.microsoft.com/office/powerpoint/2010/main" val="355625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381000" y="323850"/>
            <a:ext cx="11487150" cy="1446550"/>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Definiendo la arquitectura de aplicaciones basadas en Contenedores y Microservicios</a:t>
            </a:r>
          </a:p>
        </p:txBody>
      </p:sp>
      <p:sp>
        <p:nvSpPr>
          <p:cNvPr id="5" name="CuadroTexto 4">
            <a:extLst>
              <a:ext uri="{FF2B5EF4-FFF2-40B4-BE49-F238E27FC236}">
                <a16:creationId xmlns:a16="http://schemas.microsoft.com/office/drawing/2014/main" id="{3C553300-14CC-4DEB-A236-FDB8B374038C}"/>
              </a:ext>
            </a:extLst>
          </p:cNvPr>
          <p:cNvSpPr txBox="1"/>
          <p:nvPr/>
        </p:nvSpPr>
        <p:spPr>
          <a:xfrm>
            <a:off x="788076" y="2627384"/>
            <a:ext cx="10672997" cy="1815882"/>
          </a:xfrm>
          <a:prstGeom prst="rect">
            <a:avLst/>
          </a:prstGeom>
          <a:noFill/>
        </p:spPr>
        <p:txBody>
          <a:bodyPr wrap="square" rtlCol="0">
            <a:spAutoFit/>
          </a:bodyPr>
          <a:lstStyle/>
          <a:p>
            <a:r>
              <a:rPr lang="es-MX" sz="2800" dirty="0">
                <a:latin typeface="Segoe UI" panose="020B0502040204020203" pitchFamily="34" charset="0"/>
                <a:cs typeface="Segoe UI" panose="020B0502040204020203" pitchFamily="34" charset="0"/>
              </a:rPr>
              <a:t>Los microservicios ofrecen grandes beneficios, pero también plantean enormes desafíos. Los patrones de arquitectura de microservicios son los pilares fundamentales para crear aplicaciones basadas en microservicios</a:t>
            </a:r>
            <a:endParaRPr lang="es-CO" sz="2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53319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1.bp.blogspot.com/-gWUae-govrc/WqqXS5eWwuI/AAAAAAABWso/9pit_ImYFdg87FlFeK-ZBPuoj8H9N9UMACLcBGAs/s1600/microservicios-1024x535.png">
            <a:extLst>
              <a:ext uri="{FF2B5EF4-FFF2-40B4-BE49-F238E27FC236}">
                <a16:creationId xmlns:a16="http://schemas.microsoft.com/office/drawing/2014/main" id="{762843C5-4A31-4DB9-AFE8-B3C1BB4AC7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63" r="5647"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4011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D0AF59-99C3-4251-AB9A-C966C6AD440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855405F-37A2-4869-9154-F8BE3BECE6C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a:extLst>
              <a:ext uri="{FF2B5EF4-FFF2-40B4-BE49-F238E27FC236}">
                <a16:creationId xmlns:a16="http://schemas.microsoft.com/office/drawing/2014/main" id="{4F33F6FE-9C53-425B-8423-86695471E962}"/>
              </a:ext>
            </a:extLst>
          </p:cNvPr>
          <p:cNvPicPr>
            <a:picLocks noChangeAspect="1"/>
          </p:cNvPicPr>
          <p:nvPr/>
        </p:nvPicPr>
        <p:blipFill>
          <a:blip r:embed="rId3"/>
          <a:stretch>
            <a:fillRect/>
          </a:stretch>
        </p:blipFill>
        <p:spPr>
          <a:xfrm>
            <a:off x="3602948" y="643467"/>
            <a:ext cx="4986103" cy="5571066"/>
          </a:xfrm>
          <a:prstGeom prst="rect">
            <a:avLst/>
          </a:prstGeom>
        </p:spPr>
      </p:pic>
    </p:spTree>
    <p:extLst>
      <p:ext uri="{BB962C8B-B14F-4D97-AF65-F5344CB8AC3E}">
        <p14:creationId xmlns:p14="http://schemas.microsoft.com/office/powerpoint/2010/main" val="1966101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D0AF59-99C3-4251-AB9A-C966C6AD440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855405F-37A2-4869-9154-F8BE3BECE6C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a:extLst>
              <a:ext uri="{FF2B5EF4-FFF2-40B4-BE49-F238E27FC236}">
                <a16:creationId xmlns:a16="http://schemas.microsoft.com/office/drawing/2014/main" id="{B5C4D84B-9BBF-442A-8CAE-87141A569641}"/>
              </a:ext>
            </a:extLst>
          </p:cNvPr>
          <p:cNvPicPr>
            <a:picLocks noChangeAspect="1"/>
          </p:cNvPicPr>
          <p:nvPr/>
        </p:nvPicPr>
        <p:blipFill>
          <a:blip r:embed="rId3"/>
          <a:stretch>
            <a:fillRect/>
          </a:stretch>
        </p:blipFill>
        <p:spPr>
          <a:xfrm>
            <a:off x="3548062" y="971550"/>
            <a:ext cx="5095875" cy="4914900"/>
          </a:xfrm>
          <a:prstGeom prst="rect">
            <a:avLst/>
          </a:prstGeom>
        </p:spPr>
      </p:pic>
    </p:spTree>
    <p:extLst>
      <p:ext uri="{BB962C8B-B14F-4D97-AF65-F5344CB8AC3E}">
        <p14:creationId xmlns:p14="http://schemas.microsoft.com/office/powerpoint/2010/main" val="37503364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704850" y="2617345"/>
            <a:ext cx="11487150" cy="1446550"/>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Retos y Soluciones para la gestión de datos distribuidos</a:t>
            </a:r>
          </a:p>
        </p:txBody>
      </p:sp>
    </p:spTree>
    <p:extLst>
      <p:ext uri="{BB962C8B-B14F-4D97-AF65-F5344CB8AC3E}">
        <p14:creationId xmlns:p14="http://schemas.microsoft.com/office/powerpoint/2010/main" val="22311338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381000" y="323850"/>
            <a:ext cx="11487150" cy="1446550"/>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Reto #1: Cómo definir los límites de cada microservicio</a:t>
            </a:r>
          </a:p>
        </p:txBody>
      </p:sp>
      <p:sp>
        <p:nvSpPr>
          <p:cNvPr id="5" name="CuadroTexto 4">
            <a:extLst>
              <a:ext uri="{FF2B5EF4-FFF2-40B4-BE49-F238E27FC236}">
                <a16:creationId xmlns:a16="http://schemas.microsoft.com/office/drawing/2014/main" id="{3C553300-14CC-4DEB-A236-FDB8B374038C}"/>
              </a:ext>
            </a:extLst>
          </p:cNvPr>
          <p:cNvSpPr txBox="1"/>
          <p:nvPr/>
        </p:nvSpPr>
        <p:spPr>
          <a:xfrm>
            <a:off x="788076" y="2627384"/>
            <a:ext cx="10672997" cy="954107"/>
          </a:xfrm>
          <a:prstGeom prst="rect">
            <a:avLst/>
          </a:prstGeom>
          <a:noFill/>
        </p:spPr>
        <p:txBody>
          <a:bodyPr wrap="square" rtlCol="0">
            <a:spAutoFit/>
          </a:bodyPr>
          <a:lstStyle/>
          <a:p>
            <a:r>
              <a:rPr lang="es-MX" sz="2800" dirty="0">
                <a:latin typeface="Segoe UI" panose="020B0502040204020203" pitchFamily="34" charset="0"/>
                <a:cs typeface="Segoe UI" panose="020B0502040204020203" pitchFamily="34" charset="0"/>
              </a:rPr>
              <a:t>Se debe intentar identificar las islas de datos desacopladas y los diferentes contextos dentro de la aplicación.</a:t>
            </a:r>
            <a:endParaRPr lang="es-CO" sz="2800" dirty="0">
              <a:latin typeface="Segoe UI" panose="020B0502040204020203" pitchFamily="34" charset="0"/>
              <a:cs typeface="Segoe UI" panose="020B0502040204020203" pitchFamily="34" charset="0"/>
            </a:endParaRPr>
          </a:p>
        </p:txBody>
      </p:sp>
      <p:sp>
        <p:nvSpPr>
          <p:cNvPr id="3" name="Rectángulo 2">
            <a:extLst>
              <a:ext uri="{FF2B5EF4-FFF2-40B4-BE49-F238E27FC236}">
                <a16:creationId xmlns:a16="http://schemas.microsoft.com/office/drawing/2014/main" id="{9A6D9E48-39B2-459E-8F98-B25998C07D41}"/>
              </a:ext>
            </a:extLst>
          </p:cNvPr>
          <p:cNvSpPr/>
          <p:nvPr/>
        </p:nvSpPr>
        <p:spPr>
          <a:xfrm>
            <a:off x="1588957" y="4211519"/>
            <a:ext cx="8919148" cy="1200329"/>
          </a:xfrm>
          <a:prstGeom prst="rect">
            <a:avLst/>
          </a:prstGeom>
        </p:spPr>
        <p:txBody>
          <a:bodyPr wrap="square">
            <a:spAutoFit/>
          </a:bodyPr>
          <a:lstStyle/>
          <a:p>
            <a:pPr algn="ctr"/>
            <a:r>
              <a:rPr lang="es-CO" sz="2400" dirty="0">
                <a:solidFill>
                  <a:schemeClr val="bg1">
                    <a:lumMod val="50000"/>
                  </a:schemeClr>
                </a:solidFill>
              </a:rPr>
              <a:t>“un </a:t>
            </a:r>
            <a:r>
              <a:rPr lang="es-CO" sz="2400" b="1" dirty="0">
                <a:solidFill>
                  <a:schemeClr val="bg1">
                    <a:lumMod val="50000"/>
                  </a:schemeClr>
                </a:solidFill>
              </a:rPr>
              <a:t>Usuario</a:t>
            </a:r>
            <a:r>
              <a:rPr lang="es-CO" sz="2400" dirty="0">
                <a:solidFill>
                  <a:schemeClr val="bg1">
                    <a:lumMod val="50000"/>
                  </a:schemeClr>
                </a:solidFill>
              </a:rPr>
              <a:t> puede referirse a un usuario en el contexto de identidad o membresía, a un cliente en el contexto de </a:t>
            </a:r>
            <a:r>
              <a:rPr lang="es-CO" sz="2400" b="1" dirty="0">
                <a:solidFill>
                  <a:schemeClr val="bg1">
                    <a:lumMod val="50000"/>
                  </a:schemeClr>
                </a:solidFill>
              </a:rPr>
              <a:t>CRM</a:t>
            </a:r>
            <a:r>
              <a:rPr lang="es-CO" sz="2400" dirty="0">
                <a:solidFill>
                  <a:schemeClr val="bg1">
                    <a:lumMod val="50000"/>
                  </a:schemeClr>
                </a:solidFill>
              </a:rPr>
              <a:t>, a un comprador en el contexto de pedidos y así sucesivamente”</a:t>
            </a:r>
          </a:p>
        </p:txBody>
      </p:sp>
    </p:spTree>
    <p:extLst>
      <p:ext uri="{BB962C8B-B14F-4D97-AF65-F5344CB8AC3E}">
        <p14:creationId xmlns:p14="http://schemas.microsoft.com/office/powerpoint/2010/main" val="7897197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381000" y="323850"/>
            <a:ext cx="11487150" cy="1446550"/>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Reto #2: Cómo crear consultas que recuperan datos de varios microservicios</a:t>
            </a:r>
          </a:p>
        </p:txBody>
      </p:sp>
      <p:sp>
        <p:nvSpPr>
          <p:cNvPr id="5" name="CuadroTexto 4">
            <a:extLst>
              <a:ext uri="{FF2B5EF4-FFF2-40B4-BE49-F238E27FC236}">
                <a16:creationId xmlns:a16="http://schemas.microsoft.com/office/drawing/2014/main" id="{3C553300-14CC-4DEB-A236-FDB8B374038C}"/>
              </a:ext>
            </a:extLst>
          </p:cNvPr>
          <p:cNvSpPr txBox="1"/>
          <p:nvPr/>
        </p:nvSpPr>
        <p:spPr>
          <a:xfrm>
            <a:off x="788076" y="2483128"/>
            <a:ext cx="10672997" cy="1015663"/>
          </a:xfrm>
          <a:prstGeom prst="rect">
            <a:avLst/>
          </a:prstGeom>
          <a:noFill/>
        </p:spPr>
        <p:txBody>
          <a:bodyPr wrap="square" rtlCol="0">
            <a:spAutoFit/>
          </a:bodyPr>
          <a:lstStyle/>
          <a:p>
            <a:r>
              <a:rPr lang="es-MX" sz="2000" dirty="0">
                <a:latin typeface="Segoe UI" panose="020B0502040204020203" pitchFamily="34" charset="0"/>
                <a:cs typeface="Segoe UI" panose="020B0502040204020203" pitchFamily="34" charset="0"/>
              </a:rPr>
              <a:t>Tenga en cuenta que esta base de datos centralizada, se usará sólo para consultas e informes que no necesitan datos en tiempo real. Las actualizaciones y transacciones originales, como su fuente original, tienen que estar en las bases de datos de los microservicios</a:t>
            </a:r>
            <a:endParaRPr lang="es-CO" sz="2000" dirty="0">
              <a:latin typeface="Segoe UI" panose="020B0502040204020203" pitchFamily="34" charset="0"/>
              <a:cs typeface="Segoe UI" panose="020B0502040204020203" pitchFamily="34" charset="0"/>
            </a:endParaRPr>
          </a:p>
        </p:txBody>
      </p:sp>
      <p:sp>
        <p:nvSpPr>
          <p:cNvPr id="4" name="Rectángulo 3">
            <a:extLst>
              <a:ext uri="{FF2B5EF4-FFF2-40B4-BE49-F238E27FC236}">
                <a16:creationId xmlns:a16="http://schemas.microsoft.com/office/drawing/2014/main" id="{43C9098D-4455-47BE-8244-34236739D363}"/>
              </a:ext>
            </a:extLst>
          </p:cNvPr>
          <p:cNvSpPr/>
          <p:nvPr/>
        </p:nvSpPr>
        <p:spPr>
          <a:xfrm>
            <a:off x="4044068" y="4031637"/>
            <a:ext cx="2080506" cy="2246769"/>
          </a:xfrm>
          <a:prstGeom prst="rect">
            <a:avLst/>
          </a:prstGeom>
        </p:spPr>
        <p:txBody>
          <a:bodyPr wrap="none">
            <a:spAutoFit/>
          </a:bodyPr>
          <a:lstStyle/>
          <a:p>
            <a:r>
              <a:rPr lang="es-MX" sz="2800" b="1" dirty="0"/>
              <a:t>API Gateway</a:t>
            </a:r>
          </a:p>
          <a:p>
            <a:r>
              <a:rPr lang="es-MX" sz="2800" b="1" dirty="0"/>
              <a:t>CQRS</a:t>
            </a:r>
          </a:p>
          <a:p>
            <a:r>
              <a:rPr lang="es-MX" sz="2800" b="1" dirty="0"/>
              <a:t>Datos fríos</a:t>
            </a:r>
          </a:p>
          <a:p>
            <a:endParaRPr lang="es-MX" sz="2800" b="1" dirty="0"/>
          </a:p>
          <a:p>
            <a:endParaRPr lang="es-CO" sz="2800" dirty="0"/>
          </a:p>
        </p:txBody>
      </p:sp>
    </p:spTree>
    <p:extLst>
      <p:ext uri="{BB962C8B-B14F-4D97-AF65-F5344CB8AC3E}">
        <p14:creationId xmlns:p14="http://schemas.microsoft.com/office/powerpoint/2010/main" val="3018810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381000" y="323850"/>
            <a:ext cx="1148715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Ecosistemas </a:t>
            </a:r>
          </a:p>
        </p:txBody>
      </p:sp>
      <p:sp>
        <p:nvSpPr>
          <p:cNvPr id="3" name="CuadroTexto 2">
            <a:extLst>
              <a:ext uri="{FF2B5EF4-FFF2-40B4-BE49-F238E27FC236}">
                <a16:creationId xmlns:a16="http://schemas.microsoft.com/office/drawing/2014/main" id="{A7BAEA31-82E3-4A49-9050-FE3014BF0198}"/>
              </a:ext>
            </a:extLst>
          </p:cNvPr>
          <p:cNvSpPr txBox="1"/>
          <p:nvPr/>
        </p:nvSpPr>
        <p:spPr>
          <a:xfrm>
            <a:off x="574305" y="2353455"/>
            <a:ext cx="11100539" cy="523220"/>
          </a:xfrm>
          <a:prstGeom prst="rect">
            <a:avLst/>
          </a:prstGeom>
          <a:noFill/>
        </p:spPr>
        <p:txBody>
          <a:bodyPr wrap="none" rtlCol="0">
            <a:spAutoFit/>
          </a:bodyPr>
          <a:lstStyle/>
          <a:p>
            <a:r>
              <a:rPr lang="es-CO" sz="2800" dirty="0">
                <a:latin typeface="Segoe UI" panose="020B0502040204020203" pitchFamily="34" charset="0"/>
                <a:cs typeface="Segoe UI" panose="020B0502040204020203" pitchFamily="34" charset="0"/>
              </a:rPr>
              <a:t>Microsoft ha diseñado diferentes contenedores para Windows y Linux</a:t>
            </a:r>
          </a:p>
        </p:txBody>
      </p:sp>
      <p:sp>
        <p:nvSpPr>
          <p:cNvPr id="4" name="CuadroTexto 3">
            <a:extLst>
              <a:ext uri="{FF2B5EF4-FFF2-40B4-BE49-F238E27FC236}">
                <a16:creationId xmlns:a16="http://schemas.microsoft.com/office/drawing/2014/main" id="{5169310B-0E02-49B8-A0A2-895F55287AF2}"/>
              </a:ext>
            </a:extLst>
          </p:cNvPr>
          <p:cNvSpPr txBox="1"/>
          <p:nvPr/>
        </p:nvSpPr>
        <p:spPr>
          <a:xfrm>
            <a:off x="1758528" y="3875229"/>
            <a:ext cx="3956532" cy="523220"/>
          </a:xfrm>
          <a:prstGeom prst="rect">
            <a:avLst/>
          </a:prstGeom>
          <a:noFill/>
        </p:spPr>
        <p:txBody>
          <a:bodyPr wrap="none" rtlCol="0">
            <a:spAutoFit/>
          </a:bodyPr>
          <a:lstStyle/>
          <a:p>
            <a:r>
              <a:rPr lang="es-CO" sz="2800" dirty="0">
                <a:latin typeface="Segoe UI" panose="020B0502040204020203" pitchFamily="34" charset="0"/>
                <a:cs typeface="Segoe UI" panose="020B0502040204020203" pitchFamily="34" charset="0"/>
              </a:rPr>
              <a:t>Azure </a:t>
            </a:r>
            <a:r>
              <a:rPr lang="es-CO" sz="2800" dirty="0" err="1">
                <a:latin typeface="Segoe UI" panose="020B0502040204020203" pitchFamily="34" charset="0"/>
                <a:cs typeface="Segoe UI" panose="020B0502040204020203" pitchFamily="34" charset="0"/>
              </a:rPr>
              <a:t>Container</a:t>
            </a:r>
            <a:r>
              <a:rPr lang="es-CO" sz="2800" dirty="0">
                <a:latin typeface="Segoe UI" panose="020B0502040204020203" pitchFamily="34" charset="0"/>
                <a:cs typeface="Segoe UI" panose="020B0502040204020203" pitchFamily="34" charset="0"/>
              </a:rPr>
              <a:t> </a:t>
            </a:r>
            <a:r>
              <a:rPr lang="es-CO" sz="2800" dirty="0" err="1">
                <a:latin typeface="Segoe UI" panose="020B0502040204020203" pitchFamily="34" charset="0"/>
                <a:cs typeface="Segoe UI" panose="020B0502040204020203" pitchFamily="34" charset="0"/>
              </a:rPr>
              <a:t>Service</a:t>
            </a:r>
            <a:endParaRPr lang="es-CO" sz="2800" dirty="0">
              <a:latin typeface="Segoe UI" panose="020B0502040204020203" pitchFamily="34" charset="0"/>
              <a:cs typeface="Segoe UI" panose="020B0502040204020203" pitchFamily="34" charset="0"/>
            </a:endParaRPr>
          </a:p>
        </p:txBody>
      </p:sp>
      <p:sp>
        <p:nvSpPr>
          <p:cNvPr id="5" name="CuadroTexto 4">
            <a:extLst>
              <a:ext uri="{FF2B5EF4-FFF2-40B4-BE49-F238E27FC236}">
                <a16:creationId xmlns:a16="http://schemas.microsoft.com/office/drawing/2014/main" id="{61E44972-241B-4537-A0F4-994CE1BEC529}"/>
              </a:ext>
            </a:extLst>
          </p:cNvPr>
          <p:cNvSpPr txBox="1"/>
          <p:nvPr/>
        </p:nvSpPr>
        <p:spPr>
          <a:xfrm>
            <a:off x="6303046" y="3875229"/>
            <a:ext cx="3345275" cy="523220"/>
          </a:xfrm>
          <a:prstGeom prst="rect">
            <a:avLst/>
          </a:prstGeom>
          <a:noFill/>
        </p:spPr>
        <p:txBody>
          <a:bodyPr wrap="none" rtlCol="0">
            <a:spAutoFit/>
          </a:bodyPr>
          <a:lstStyle/>
          <a:p>
            <a:r>
              <a:rPr lang="es-CO" sz="2800" dirty="0">
                <a:latin typeface="Segoe UI" panose="020B0502040204020203" pitchFamily="34" charset="0"/>
                <a:cs typeface="Segoe UI" panose="020B0502040204020203" pitchFamily="34" charset="0"/>
              </a:rPr>
              <a:t>Azure </a:t>
            </a:r>
            <a:r>
              <a:rPr lang="es-CO" sz="2800" dirty="0" err="1">
                <a:latin typeface="Segoe UI" panose="020B0502040204020203" pitchFamily="34" charset="0"/>
                <a:cs typeface="Segoe UI" panose="020B0502040204020203" pitchFamily="34" charset="0"/>
              </a:rPr>
              <a:t>Service</a:t>
            </a:r>
            <a:r>
              <a:rPr lang="es-CO" sz="2800" dirty="0">
                <a:latin typeface="Segoe UI" panose="020B0502040204020203" pitchFamily="34" charset="0"/>
                <a:cs typeface="Segoe UI" panose="020B0502040204020203" pitchFamily="34" charset="0"/>
              </a:rPr>
              <a:t> </a:t>
            </a:r>
            <a:r>
              <a:rPr lang="es-CO" sz="2800" dirty="0" err="1">
                <a:latin typeface="Segoe UI" panose="020B0502040204020203" pitchFamily="34" charset="0"/>
                <a:cs typeface="Segoe UI" panose="020B0502040204020203" pitchFamily="34" charset="0"/>
              </a:rPr>
              <a:t>Fabric</a:t>
            </a:r>
            <a:endParaRPr lang="es-CO" sz="2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608306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381000" y="323850"/>
            <a:ext cx="11487150" cy="1446550"/>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Reto #3: Cómo lograr consistencia entre múltiples microservicios</a:t>
            </a:r>
          </a:p>
        </p:txBody>
      </p:sp>
      <p:sp>
        <p:nvSpPr>
          <p:cNvPr id="5" name="CuadroTexto 4">
            <a:extLst>
              <a:ext uri="{FF2B5EF4-FFF2-40B4-BE49-F238E27FC236}">
                <a16:creationId xmlns:a16="http://schemas.microsoft.com/office/drawing/2014/main" id="{3C553300-14CC-4DEB-A236-FDB8B374038C}"/>
              </a:ext>
            </a:extLst>
          </p:cNvPr>
          <p:cNvSpPr txBox="1"/>
          <p:nvPr/>
        </p:nvSpPr>
        <p:spPr>
          <a:xfrm>
            <a:off x="788076" y="2483128"/>
            <a:ext cx="10672997" cy="707886"/>
          </a:xfrm>
          <a:prstGeom prst="rect">
            <a:avLst/>
          </a:prstGeom>
          <a:noFill/>
        </p:spPr>
        <p:txBody>
          <a:bodyPr wrap="square" rtlCol="0">
            <a:spAutoFit/>
          </a:bodyPr>
          <a:lstStyle/>
          <a:p>
            <a:r>
              <a:rPr lang="es-MX" sz="2000" dirty="0">
                <a:latin typeface="Segoe UI" panose="020B0502040204020203" pitchFamily="34" charset="0"/>
                <a:cs typeface="Segoe UI" panose="020B0502040204020203" pitchFamily="34" charset="0"/>
              </a:rPr>
              <a:t>los datos de cada microservicio deben ser privados y sólo se debe poder acceder a ellos usando el API del microservicio</a:t>
            </a:r>
            <a:endParaRPr lang="es-CO" sz="2000" dirty="0">
              <a:latin typeface="Segoe UI" panose="020B0502040204020203" pitchFamily="34" charset="0"/>
              <a:cs typeface="Segoe UI" panose="020B0502040204020203" pitchFamily="34" charset="0"/>
            </a:endParaRPr>
          </a:p>
        </p:txBody>
      </p:sp>
      <p:pic>
        <p:nvPicPr>
          <p:cNvPr id="3" name="Imagen 2">
            <a:extLst>
              <a:ext uri="{FF2B5EF4-FFF2-40B4-BE49-F238E27FC236}">
                <a16:creationId xmlns:a16="http://schemas.microsoft.com/office/drawing/2014/main" id="{8AE079B5-2A69-47C7-B89B-A76E1805DE24}"/>
              </a:ext>
            </a:extLst>
          </p:cNvPr>
          <p:cNvPicPr>
            <a:picLocks noChangeAspect="1"/>
          </p:cNvPicPr>
          <p:nvPr/>
        </p:nvPicPr>
        <p:blipFill>
          <a:blip r:embed="rId3"/>
          <a:stretch>
            <a:fillRect/>
          </a:stretch>
        </p:blipFill>
        <p:spPr>
          <a:xfrm>
            <a:off x="3068416" y="3357866"/>
            <a:ext cx="6112316" cy="3328840"/>
          </a:xfrm>
          <a:prstGeom prst="rect">
            <a:avLst/>
          </a:prstGeom>
        </p:spPr>
      </p:pic>
    </p:spTree>
    <p:extLst>
      <p:ext uri="{BB962C8B-B14F-4D97-AF65-F5344CB8AC3E}">
        <p14:creationId xmlns:p14="http://schemas.microsoft.com/office/powerpoint/2010/main" val="4394926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381000" y="323850"/>
            <a:ext cx="11487150" cy="1446550"/>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Reto #4: Cómo diseñar comunicaciones a través de los límites de los microservicios</a:t>
            </a:r>
          </a:p>
        </p:txBody>
      </p:sp>
      <p:sp>
        <p:nvSpPr>
          <p:cNvPr id="5" name="CuadroTexto 4">
            <a:extLst>
              <a:ext uri="{FF2B5EF4-FFF2-40B4-BE49-F238E27FC236}">
                <a16:creationId xmlns:a16="http://schemas.microsoft.com/office/drawing/2014/main" id="{3C553300-14CC-4DEB-A236-FDB8B374038C}"/>
              </a:ext>
            </a:extLst>
          </p:cNvPr>
          <p:cNvSpPr txBox="1"/>
          <p:nvPr/>
        </p:nvSpPr>
        <p:spPr>
          <a:xfrm>
            <a:off x="788076" y="2697616"/>
            <a:ext cx="10672997" cy="400110"/>
          </a:xfrm>
          <a:prstGeom prst="rect">
            <a:avLst/>
          </a:prstGeom>
          <a:noFill/>
        </p:spPr>
        <p:txBody>
          <a:bodyPr wrap="square" rtlCol="0">
            <a:spAutoFit/>
          </a:bodyPr>
          <a:lstStyle/>
          <a:p>
            <a:r>
              <a:rPr lang="es-MX" sz="2000" dirty="0">
                <a:latin typeface="Segoe UI" panose="020B0502040204020203" pitchFamily="34" charset="0"/>
                <a:cs typeface="Segoe UI" panose="020B0502040204020203" pitchFamily="34" charset="0"/>
              </a:rPr>
              <a:t>La comunicación a través de los límites de los microservicios es un verdadero desafío</a:t>
            </a:r>
            <a:endParaRPr lang="es-CO" sz="2000" dirty="0">
              <a:latin typeface="Segoe UI" panose="020B0502040204020203" pitchFamily="34" charset="0"/>
              <a:cs typeface="Segoe UI" panose="020B0502040204020203" pitchFamily="34" charset="0"/>
            </a:endParaRPr>
          </a:p>
        </p:txBody>
      </p:sp>
      <p:sp>
        <p:nvSpPr>
          <p:cNvPr id="4" name="Rectángulo 3">
            <a:extLst>
              <a:ext uri="{FF2B5EF4-FFF2-40B4-BE49-F238E27FC236}">
                <a16:creationId xmlns:a16="http://schemas.microsoft.com/office/drawing/2014/main" id="{690E423E-D2F0-4AEE-8AFB-EE29F9BF9257}"/>
              </a:ext>
            </a:extLst>
          </p:cNvPr>
          <p:cNvSpPr/>
          <p:nvPr/>
        </p:nvSpPr>
        <p:spPr>
          <a:xfrm>
            <a:off x="788076" y="3145146"/>
            <a:ext cx="11080074" cy="400110"/>
          </a:xfrm>
          <a:prstGeom prst="rect">
            <a:avLst/>
          </a:prstGeom>
          <a:noFill/>
        </p:spPr>
        <p:txBody>
          <a:bodyPr wrap="square" rtlCol="0">
            <a:spAutoFit/>
          </a:bodyPr>
          <a:lstStyle/>
          <a:p>
            <a:r>
              <a:rPr lang="es-CO" sz="2000" dirty="0">
                <a:latin typeface="Segoe UI" panose="020B0502040204020203" pitchFamily="34" charset="0"/>
                <a:cs typeface="Segoe UI" panose="020B0502040204020203" pitchFamily="34" charset="0"/>
              </a:rPr>
              <a:t>La comunicación no se refiere a qué protocolo usar (HTTP y REST, AMQP, mensajes, etc.)</a:t>
            </a:r>
          </a:p>
        </p:txBody>
      </p:sp>
      <p:sp>
        <p:nvSpPr>
          <p:cNvPr id="6" name="Rectángulo 5">
            <a:extLst>
              <a:ext uri="{FF2B5EF4-FFF2-40B4-BE49-F238E27FC236}">
                <a16:creationId xmlns:a16="http://schemas.microsoft.com/office/drawing/2014/main" id="{CF8CAE6F-864E-41FD-9FF9-87D00B900C71}"/>
              </a:ext>
            </a:extLst>
          </p:cNvPr>
          <p:cNvSpPr/>
          <p:nvPr/>
        </p:nvSpPr>
        <p:spPr>
          <a:xfrm>
            <a:off x="788076" y="3793985"/>
            <a:ext cx="10334626" cy="707886"/>
          </a:xfrm>
          <a:prstGeom prst="rect">
            <a:avLst/>
          </a:prstGeom>
          <a:noFill/>
        </p:spPr>
        <p:txBody>
          <a:bodyPr wrap="square" rtlCol="0">
            <a:spAutoFit/>
          </a:bodyPr>
          <a:lstStyle/>
          <a:p>
            <a:r>
              <a:rPr lang="es-CO" sz="2000" dirty="0">
                <a:latin typeface="Segoe UI" panose="020B0502040204020203" pitchFamily="34" charset="0"/>
                <a:cs typeface="Segoe UI" panose="020B0502040204020203" pitchFamily="34" charset="0"/>
              </a:rPr>
              <a:t>Un enfoque popular es implementar microservicios basados en HTTP (REST), debido a su simplicidad</a:t>
            </a:r>
          </a:p>
        </p:txBody>
      </p:sp>
    </p:spTree>
    <p:extLst>
      <p:ext uri="{BB962C8B-B14F-4D97-AF65-F5344CB8AC3E}">
        <p14:creationId xmlns:p14="http://schemas.microsoft.com/office/powerpoint/2010/main" val="34579843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381000" y="323850"/>
            <a:ext cx="1148715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Problemas de uso encadenado peticiones REST</a:t>
            </a:r>
          </a:p>
        </p:txBody>
      </p:sp>
      <p:sp>
        <p:nvSpPr>
          <p:cNvPr id="7" name="CuadroTexto 6">
            <a:extLst>
              <a:ext uri="{FF2B5EF4-FFF2-40B4-BE49-F238E27FC236}">
                <a16:creationId xmlns:a16="http://schemas.microsoft.com/office/drawing/2014/main" id="{4A0C49B0-B58A-4A33-AD41-BD1776906030}"/>
              </a:ext>
            </a:extLst>
          </p:cNvPr>
          <p:cNvSpPr txBox="1"/>
          <p:nvPr/>
        </p:nvSpPr>
        <p:spPr>
          <a:xfrm>
            <a:off x="937977" y="1683004"/>
            <a:ext cx="10672997" cy="1384995"/>
          </a:xfrm>
          <a:prstGeom prst="rect">
            <a:avLst/>
          </a:prstGeom>
          <a:noFill/>
        </p:spPr>
        <p:txBody>
          <a:bodyPr wrap="square" rtlCol="0">
            <a:spAutoFit/>
          </a:bodyPr>
          <a:lstStyle/>
          <a:p>
            <a:pPr marL="457200" indent="-457200">
              <a:buFont typeface="Arial" panose="020B0604020202020204" pitchFamily="34" charset="0"/>
              <a:buChar char="•"/>
            </a:pPr>
            <a:r>
              <a:rPr lang="es-MX" sz="2800" dirty="0">
                <a:latin typeface="Segoe UI" panose="020B0502040204020203" pitchFamily="34" charset="0"/>
                <a:cs typeface="Segoe UI" panose="020B0502040204020203" pitchFamily="34" charset="0"/>
              </a:rPr>
              <a:t>Bloqueo y bajo rendimiento</a:t>
            </a:r>
          </a:p>
          <a:p>
            <a:pPr marL="457200" indent="-457200">
              <a:buFont typeface="Arial" panose="020B0604020202020204" pitchFamily="34" charset="0"/>
              <a:buChar char="•"/>
            </a:pPr>
            <a:r>
              <a:rPr lang="es-MX" sz="2800" dirty="0">
                <a:latin typeface="Segoe UI" panose="020B0502040204020203" pitchFamily="34" charset="0"/>
                <a:cs typeface="Segoe UI" panose="020B0502040204020203" pitchFamily="34" charset="0"/>
              </a:rPr>
              <a:t>Acoplamiento de microservicios con HTTP</a:t>
            </a:r>
          </a:p>
          <a:p>
            <a:pPr marL="457200" indent="-457200">
              <a:buFont typeface="Arial" panose="020B0604020202020204" pitchFamily="34" charset="0"/>
              <a:buChar char="•"/>
            </a:pPr>
            <a:r>
              <a:rPr lang="es-MX" sz="2800" dirty="0">
                <a:latin typeface="Segoe UI" panose="020B0502040204020203" pitchFamily="34" charset="0"/>
                <a:cs typeface="Segoe UI" panose="020B0502040204020203" pitchFamily="34" charset="0"/>
              </a:rPr>
              <a:t>Falla en cualquier microservicio</a:t>
            </a:r>
            <a:endParaRPr lang="es-CO" sz="2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186380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405E5E2-27E0-4CBC-83C4-BE82A6F304AD}"/>
              </a:ext>
            </a:extLst>
          </p:cNvPr>
          <p:cNvPicPr>
            <a:picLocks noChangeAspect="1"/>
          </p:cNvPicPr>
          <p:nvPr/>
        </p:nvPicPr>
        <p:blipFill>
          <a:blip r:embed="rId3"/>
          <a:stretch>
            <a:fillRect/>
          </a:stretch>
        </p:blipFill>
        <p:spPr>
          <a:xfrm>
            <a:off x="1228725" y="584772"/>
            <a:ext cx="9734550" cy="5238750"/>
          </a:xfrm>
          <a:prstGeom prst="rect">
            <a:avLst/>
          </a:prstGeom>
        </p:spPr>
      </p:pic>
    </p:spTree>
    <p:extLst>
      <p:ext uri="{BB962C8B-B14F-4D97-AF65-F5344CB8AC3E}">
        <p14:creationId xmlns:p14="http://schemas.microsoft.com/office/powerpoint/2010/main" val="35085534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Recorte de pantalla">
            <a:extLst>
              <a:ext uri="{FF2B5EF4-FFF2-40B4-BE49-F238E27FC236}">
                <a16:creationId xmlns:a16="http://schemas.microsoft.com/office/drawing/2014/main" id="{63692417-0621-49D6-A0F2-574E788B18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9293" y="1064301"/>
            <a:ext cx="8945625" cy="4827403"/>
          </a:xfrm>
          <a:prstGeom prst="rect">
            <a:avLst/>
          </a:prstGeom>
        </p:spPr>
      </p:pic>
    </p:spTree>
    <p:extLst>
      <p:ext uri="{BB962C8B-B14F-4D97-AF65-F5344CB8AC3E}">
        <p14:creationId xmlns:p14="http://schemas.microsoft.com/office/powerpoint/2010/main" val="1820252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381000" y="323850"/>
            <a:ext cx="1148715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Soberanía de datos por microservicio</a:t>
            </a:r>
          </a:p>
        </p:txBody>
      </p:sp>
      <p:sp>
        <p:nvSpPr>
          <p:cNvPr id="5" name="CuadroTexto 4">
            <a:extLst>
              <a:ext uri="{FF2B5EF4-FFF2-40B4-BE49-F238E27FC236}">
                <a16:creationId xmlns:a16="http://schemas.microsoft.com/office/drawing/2014/main" id="{3C553300-14CC-4DEB-A236-FDB8B374038C}"/>
              </a:ext>
            </a:extLst>
          </p:cNvPr>
          <p:cNvSpPr txBox="1"/>
          <p:nvPr/>
        </p:nvSpPr>
        <p:spPr>
          <a:xfrm>
            <a:off x="788076" y="2057758"/>
            <a:ext cx="10672997" cy="2677656"/>
          </a:xfrm>
          <a:prstGeom prst="rect">
            <a:avLst/>
          </a:prstGeom>
          <a:noFill/>
        </p:spPr>
        <p:txBody>
          <a:bodyPr wrap="square" rtlCol="0">
            <a:spAutoFit/>
          </a:bodyPr>
          <a:lstStyle/>
          <a:p>
            <a:r>
              <a:rPr lang="es-MX" sz="2800" dirty="0">
                <a:latin typeface="Segoe UI" panose="020B0502040204020203" pitchFamily="34" charset="0"/>
                <a:cs typeface="Segoe UI" panose="020B0502040204020203" pitchFamily="34" charset="0"/>
              </a:rPr>
              <a:t>Una regla importante en la arquitectura de microservicios es que cada microservicio debe poseer sus datos y lógica de dominio. Del mismo modo que una aplicación completa posee su lógica y datos, también cada microservicio debe tener su lógica y datos bajo un ciclo de vida autónomo, con despliegue independiente de otros. </a:t>
            </a:r>
            <a:endParaRPr lang="es-CO" sz="2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027851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381000" y="323850"/>
            <a:ext cx="1148715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Soberanía de datos por microservicio</a:t>
            </a:r>
          </a:p>
        </p:txBody>
      </p:sp>
      <p:pic>
        <p:nvPicPr>
          <p:cNvPr id="4" name="Imagen 3" descr="Recorte de pantalla">
            <a:extLst>
              <a:ext uri="{FF2B5EF4-FFF2-40B4-BE49-F238E27FC236}">
                <a16:creationId xmlns:a16="http://schemas.microsoft.com/office/drawing/2014/main" id="{B65EB908-070D-430F-A527-43AFEA02F4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3673" y="1409928"/>
            <a:ext cx="7880629" cy="4725823"/>
          </a:xfrm>
          <a:prstGeom prst="rect">
            <a:avLst/>
          </a:prstGeom>
        </p:spPr>
      </p:pic>
    </p:spTree>
    <p:extLst>
      <p:ext uri="{BB962C8B-B14F-4D97-AF65-F5344CB8AC3E}">
        <p14:creationId xmlns:p14="http://schemas.microsoft.com/office/powerpoint/2010/main" val="29921234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381000" y="323850"/>
            <a:ext cx="1148715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Soberanía de datos por microservicio</a:t>
            </a:r>
          </a:p>
        </p:txBody>
      </p:sp>
      <p:pic>
        <p:nvPicPr>
          <p:cNvPr id="5" name="Imagen 4" descr="Recorte de pantalla">
            <a:extLst>
              <a:ext uri="{FF2B5EF4-FFF2-40B4-BE49-F238E27FC236}">
                <a16:creationId xmlns:a16="http://schemas.microsoft.com/office/drawing/2014/main" id="{51495422-CC33-417E-B68B-C76526FAF7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8840" y="1842164"/>
            <a:ext cx="7984159" cy="4229170"/>
          </a:xfrm>
          <a:prstGeom prst="rect">
            <a:avLst/>
          </a:prstGeom>
        </p:spPr>
      </p:pic>
    </p:spTree>
    <p:extLst>
      <p:ext uri="{BB962C8B-B14F-4D97-AF65-F5344CB8AC3E}">
        <p14:creationId xmlns:p14="http://schemas.microsoft.com/office/powerpoint/2010/main" val="39535519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381000" y="323850"/>
            <a:ext cx="11487150" cy="2800767"/>
          </a:xfrm>
          <a:prstGeom prst="rect">
            <a:avLst/>
          </a:prstGeom>
          <a:noFill/>
        </p:spPr>
        <p:txBody>
          <a:bodyPr wrap="square" rtlCol="0">
            <a:spAutoFit/>
          </a:bodyPr>
          <a:lstStyle/>
          <a:p>
            <a:r>
              <a:rPr lang="es-MX" sz="4400" dirty="0">
                <a:solidFill>
                  <a:schemeClr val="accent1">
                    <a:lumMod val="50000"/>
                  </a:schemeClr>
                </a:solidFill>
                <a:latin typeface="Segoe UI Light" panose="020B0502040204020203" pitchFamily="34" charset="0"/>
                <a:cs typeface="Segoe UI Light" panose="020B0502040204020203" pitchFamily="34" charset="0"/>
              </a:rPr>
              <a:t>¿Cómo pueden las aplicaciones cliente minimizar la cantidad de peticiones al servidor y reducir la comunicación conversacional a múltiples microservicios? </a:t>
            </a:r>
            <a:endParaRPr lang="es-CO" sz="4400" dirty="0">
              <a:solidFill>
                <a:schemeClr val="accent1">
                  <a:lumMod val="50000"/>
                </a:schemeClr>
              </a:solidFill>
              <a:latin typeface="Segoe UI Light" panose="020B0502040204020203" pitchFamily="34" charset="0"/>
              <a:cs typeface="Segoe UI Light" panose="020B0502040204020203" pitchFamily="34" charset="0"/>
            </a:endParaRPr>
          </a:p>
        </p:txBody>
      </p:sp>
      <p:sp>
        <p:nvSpPr>
          <p:cNvPr id="5" name="CuadroTexto 4">
            <a:extLst>
              <a:ext uri="{FF2B5EF4-FFF2-40B4-BE49-F238E27FC236}">
                <a16:creationId xmlns:a16="http://schemas.microsoft.com/office/drawing/2014/main" id="{3C553300-14CC-4DEB-A236-FDB8B374038C}"/>
              </a:ext>
            </a:extLst>
          </p:cNvPr>
          <p:cNvSpPr txBox="1"/>
          <p:nvPr/>
        </p:nvSpPr>
        <p:spPr>
          <a:xfrm>
            <a:off x="788076" y="3626128"/>
            <a:ext cx="10672997" cy="707886"/>
          </a:xfrm>
          <a:prstGeom prst="rect">
            <a:avLst/>
          </a:prstGeom>
          <a:noFill/>
        </p:spPr>
        <p:txBody>
          <a:bodyPr wrap="square" rtlCol="0">
            <a:spAutoFit/>
          </a:bodyPr>
          <a:lstStyle/>
          <a:p>
            <a:r>
              <a:rPr lang="es-MX" sz="2000" dirty="0">
                <a:latin typeface="Segoe UI" panose="020B0502040204020203" pitchFamily="34" charset="0"/>
                <a:cs typeface="Segoe UI" panose="020B0502040204020203" pitchFamily="34" charset="0"/>
              </a:rPr>
              <a:t>La interacción con múltiples microservicios para construir una pantalla única en la interfaz de usuario</a:t>
            </a:r>
            <a:endParaRPr lang="es-CO"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003443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381000" y="323850"/>
            <a:ext cx="11487150" cy="2123658"/>
          </a:xfrm>
          <a:prstGeom prst="rect">
            <a:avLst/>
          </a:prstGeom>
          <a:noFill/>
        </p:spPr>
        <p:txBody>
          <a:bodyPr wrap="square" rtlCol="0">
            <a:spAutoFit/>
          </a:bodyPr>
          <a:lstStyle/>
          <a:p>
            <a:r>
              <a:rPr lang="es-MX" sz="4400" dirty="0">
                <a:solidFill>
                  <a:schemeClr val="accent1">
                    <a:lumMod val="50000"/>
                  </a:schemeClr>
                </a:solidFill>
                <a:latin typeface="Segoe UI Light" panose="020B0502040204020203" pitchFamily="34" charset="0"/>
                <a:cs typeface="Segoe UI Light" panose="020B0502040204020203" pitchFamily="34" charset="0"/>
              </a:rPr>
              <a:t>¿Cómo se pueden manejar aspectos comunes como la autorización, las transformaciones de datos y el envío dinámico de peticiones? </a:t>
            </a:r>
            <a:endParaRPr lang="es-CO" sz="4400" dirty="0">
              <a:solidFill>
                <a:schemeClr val="accent1">
                  <a:lumMod val="50000"/>
                </a:schemeClr>
              </a:solidFill>
              <a:latin typeface="Segoe UI Light" panose="020B0502040204020203" pitchFamily="34" charset="0"/>
              <a:cs typeface="Segoe UI Light" panose="020B0502040204020203" pitchFamily="34" charset="0"/>
            </a:endParaRPr>
          </a:p>
        </p:txBody>
      </p:sp>
      <p:sp>
        <p:nvSpPr>
          <p:cNvPr id="5" name="CuadroTexto 4">
            <a:extLst>
              <a:ext uri="{FF2B5EF4-FFF2-40B4-BE49-F238E27FC236}">
                <a16:creationId xmlns:a16="http://schemas.microsoft.com/office/drawing/2014/main" id="{3C553300-14CC-4DEB-A236-FDB8B374038C}"/>
              </a:ext>
            </a:extLst>
          </p:cNvPr>
          <p:cNvSpPr txBox="1"/>
          <p:nvPr/>
        </p:nvSpPr>
        <p:spPr>
          <a:xfrm>
            <a:off x="788076" y="3626128"/>
            <a:ext cx="10672997" cy="707886"/>
          </a:xfrm>
          <a:prstGeom prst="rect">
            <a:avLst/>
          </a:prstGeom>
          <a:noFill/>
        </p:spPr>
        <p:txBody>
          <a:bodyPr wrap="square" rtlCol="0">
            <a:spAutoFit/>
          </a:bodyPr>
          <a:lstStyle/>
          <a:p>
            <a:r>
              <a:rPr lang="es-MX" sz="2000" dirty="0">
                <a:latin typeface="Segoe UI" panose="020B0502040204020203" pitchFamily="34" charset="0"/>
                <a:cs typeface="Segoe UI" panose="020B0502040204020203" pitchFamily="34" charset="0"/>
              </a:rPr>
              <a:t>Resolver los aspectos comunes como seguridad y autorización en cada microservicio puede requerir un esfuerzo de desarrollo significativo</a:t>
            </a:r>
            <a:endParaRPr lang="es-CO"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01793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381000" y="323850"/>
            <a:ext cx="1148715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Azure </a:t>
            </a:r>
            <a:r>
              <a:rPr lang="es-CO" sz="4400" dirty="0" err="1">
                <a:solidFill>
                  <a:schemeClr val="accent1">
                    <a:lumMod val="50000"/>
                  </a:schemeClr>
                </a:solidFill>
                <a:latin typeface="Segoe UI Light" panose="020B0502040204020203" pitchFamily="34" charset="0"/>
                <a:cs typeface="Segoe UI Light" panose="020B0502040204020203" pitchFamily="34" charset="0"/>
              </a:rPr>
              <a:t>Container</a:t>
            </a:r>
            <a:r>
              <a:rPr lang="es-CO" sz="4400" dirty="0">
                <a:solidFill>
                  <a:schemeClr val="accent1">
                    <a:lumMod val="50000"/>
                  </a:schemeClr>
                </a:solidFill>
                <a:latin typeface="Segoe UI Light" panose="020B0502040204020203" pitchFamily="34" charset="0"/>
                <a:cs typeface="Segoe UI Light" panose="020B0502040204020203" pitchFamily="34" charset="0"/>
              </a:rPr>
              <a:t> </a:t>
            </a:r>
            <a:r>
              <a:rPr lang="es-CO" sz="4400" dirty="0" err="1">
                <a:solidFill>
                  <a:schemeClr val="accent1">
                    <a:lumMod val="50000"/>
                  </a:schemeClr>
                </a:solidFill>
                <a:latin typeface="Segoe UI Light" panose="020B0502040204020203" pitchFamily="34" charset="0"/>
                <a:cs typeface="Segoe UI Light" panose="020B0502040204020203" pitchFamily="34" charset="0"/>
              </a:rPr>
              <a:t>Service</a:t>
            </a:r>
            <a:endParaRPr lang="es-CO" sz="4400" dirty="0">
              <a:solidFill>
                <a:schemeClr val="accent1">
                  <a:lumMod val="50000"/>
                </a:schemeClr>
              </a:solidFill>
              <a:latin typeface="Segoe UI Light" panose="020B0502040204020203" pitchFamily="34" charset="0"/>
              <a:cs typeface="Segoe UI Light" panose="020B0502040204020203" pitchFamily="34" charset="0"/>
            </a:endParaRPr>
          </a:p>
        </p:txBody>
      </p:sp>
      <p:sp>
        <p:nvSpPr>
          <p:cNvPr id="3" name="CuadroTexto 2">
            <a:extLst>
              <a:ext uri="{FF2B5EF4-FFF2-40B4-BE49-F238E27FC236}">
                <a16:creationId xmlns:a16="http://schemas.microsoft.com/office/drawing/2014/main" id="{A7BAEA31-82E3-4A49-9050-FE3014BF0198}"/>
              </a:ext>
            </a:extLst>
          </p:cNvPr>
          <p:cNvSpPr txBox="1"/>
          <p:nvPr/>
        </p:nvSpPr>
        <p:spPr>
          <a:xfrm>
            <a:off x="1248863" y="2102728"/>
            <a:ext cx="9486700" cy="830997"/>
          </a:xfrm>
          <a:prstGeom prst="rect">
            <a:avLst/>
          </a:prstGeom>
          <a:noFill/>
        </p:spPr>
        <p:txBody>
          <a:bodyPr wrap="none" rtlCol="0">
            <a:spAutoFit/>
          </a:bodyPr>
          <a:lstStyle/>
          <a:p>
            <a:r>
              <a:rPr lang="es-CO" sz="2800" dirty="0">
                <a:latin typeface="Segoe UI" panose="020B0502040204020203" pitchFamily="34" charset="0"/>
                <a:cs typeface="Segoe UI" panose="020B0502040204020203" pitchFamily="34" charset="0"/>
              </a:rPr>
              <a:t>Azure </a:t>
            </a:r>
            <a:r>
              <a:rPr lang="es-CO" sz="2800" dirty="0" err="1">
                <a:latin typeface="Segoe UI" panose="020B0502040204020203" pitchFamily="34" charset="0"/>
                <a:cs typeface="Segoe UI" panose="020B0502040204020203" pitchFamily="34" charset="0"/>
              </a:rPr>
              <a:t>Kubernetes</a:t>
            </a:r>
            <a:r>
              <a:rPr lang="es-CO" sz="2800" dirty="0">
                <a:latin typeface="Segoe UI" panose="020B0502040204020203" pitchFamily="34" charset="0"/>
                <a:cs typeface="Segoe UI" panose="020B0502040204020203" pitchFamily="34" charset="0"/>
              </a:rPr>
              <a:t> </a:t>
            </a:r>
            <a:r>
              <a:rPr lang="es-CO" sz="2800" dirty="0" err="1">
                <a:latin typeface="Segoe UI" panose="020B0502040204020203" pitchFamily="34" charset="0"/>
                <a:cs typeface="Segoe UI" panose="020B0502040204020203" pitchFamily="34" charset="0"/>
              </a:rPr>
              <a:t>Service</a:t>
            </a:r>
            <a:r>
              <a:rPr lang="es-CO" sz="2800" dirty="0">
                <a:latin typeface="Segoe UI" panose="020B0502040204020203" pitchFamily="34" charset="0"/>
                <a:cs typeface="Segoe UI" panose="020B0502040204020203" pitchFamily="34" charset="0"/>
              </a:rPr>
              <a:t> (AKS): </a:t>
            </a:r>
          </a:p>
          <a:p>
            <a:r>
              <a:rPr lang="es-CO" sz="2000" dirty="0">
                <a:latin typeface="Segoe UI" panose="020B0502040204020203" pitchFamily="34" charset="0"/>
                <a:cs typeface="Segoe UI" panose="020B0502040204020203" pitchFamily="34" charset="0"/>
              </a:rPr>
              <a:t>Servicio de orquestación de contenedores de </a:t>
            </a:r>
            <a:r>
              <a:rPr lang="es-CO" sz="2000" dirty="0" err="1">
                <a:latin typeface="Segoe UI" panose="020B0502040204020203" pitchFamily="34" charset="0"/>
                <a:cs typeface="Segoe UI" panose="020B0502040204020203" pitchFamily="34" charset="0"/>
              </a:rPr>
              <a:t>Kubernetes</a:t>
            </a:r>
            <a:r>
              <a:rPr lang="es-CO" sz="2000" dirty="0">
                <a:latin typeface="Segoe UI" panose="020B0502040204020203" pitchFamily="34" charset="0"/>
                <a:cs typeface="Segoe UI" panose="020B0502040204020203" pitchFamily="34" charset="0"/>
              </a:rPr>
              <a:t> totalmente administrado</a:t>
            </a:r>
          </a:p>
        </p:txBody>
      </p:sp>
      <p:sp>
        <p:nvSpPr>
          <p:cNvPr id="13" name="CuadroTexto 12">
            <a:extLst>
              <a:ext uri="{FF2B5EF4-FFF2-40B4-BE49-F238E27FC236}">
                <a16:creationId xmlns:a16="http://schemas.microsoft.com/office/drawing/2014/main" id="{FBD8F0A0-DE76-457F-A807-A47686114601}"/>
              </a:ext>
            </a:extLst>
          </p:cNvPr>
          <p:cNvSpPr txBox="1"/>
          <p:nvPr/>
        </p:nvSpPr>
        <p:spPr>
          <a:xfrm>
            <a:off x="1248863" y="3454341"/>
            <a:ext cx="9978770" cy="1015663"/>
          </a:xfrm>
          <a:prstGeom prst="rect">
            <a:avLst/>
          </a:prstGeom>
          <a:noFill/>
        </p:spPr>
        <p:txBody>
          <a:bodyPr wrap="square" rtlCol="0">
            <a:spAutoFit/>
          </a:bodyPr>
          <a:lstStyle/>
          <a:p>
            <a:r>
              <a:rPr lang="es-MX" sz="2000" dirty="0">
                <a:latin typeface="Segoe UI" panose="020B0502040204020203" pitchFamily="34" charset="0"/>
                <a:cs typeface="Segoe UI" panose="020B0502040204020203" pitchFamily="34" charset="0"/>
              </a:rPr>
              <a:t>Eliminar la carga de las operaciones en curso y las de mantenimiento mediante el aprovisionamiento, actualización y escalado de los recursos a petición, sin tener que desconectar las aplicaciones.</a:t>
            </a:r>
            <a:endParaRPr lang="es-CO"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178618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381000" y="323850"/>
            <a:ext cx="11487150" cy="2123658"/>
          </a:xfrm>
          <a:prstGeom prst="rect">
            <a:avLst/>
          </a:prstGeom>
          <a:noFill/>
        </p:spPr>
        <p:txBody>
          <a:bodyPr wrap="square" rtlCol="0">
            <a:spAutoFit/>
          </a:bodyPr>
          <a:lstStyle/>
          <a:p>
            <a:r>
              <a:rPr lang="es-MX" sz="4400" dirty="0">
                <a:solidFill>
                  <a:schemeClr val="accent1">
                    <a:lumMod val="50000"/>
                  </a:schemeClr>
                </a:solidFill>
                <a:latin typeface="Segoe UI Light" panose="020B0502040204020203" pitchFamily="34" charset="0"/>
                <a:cs typeface="Segoe UI Light" panose="020B0502040204020203" pitchFamily="34" charset="0"/>
              </a:rPr>
              <a:t>¿Cómo pueden comunicarse las aplicaciones cliente con los servicios que usan protocolos que no están adaptados para la Internet? </a:t>
            </a:r>
            <a:endParaRPr lang="es-CO" sz="4400" dirty="0">
              <a:solidFill>
                <a:schemeClr val="accent1">
                  <a:lumMod val="50000"/>
                </a:schemeClr>
              </a:solidFill>
              <a:latin typeface="Segoe UI Light" panose="020B0502040204020203" pitchFamily="34" charset="0"/>
              <a:cs typeface="Segoe UI Light" panose="020B0502040204020203" pitchFamily="34" charset="0"/>
            </a:endParaRPr>
          </a:p>
        </p:txBody>
      </p:sp>
      <p:sp>
        <p:nvSpPr>
          <p:cNvPr id="5" name="CuadroTexto 4">
            <a:extLst>
              <a:ext uri="{FF2B5EF4-FFF2-40B4-BE49-F238E27FC236}">
                <a16:creationId xmlns:a16="http://schemas.microsoft.com/office/drawing/2014/main" id="{3C553300-14CC-4DEB-A236-FDB8B374038C}"/>
              </a:ext>
            </a:extLst>
          </p:cNvPr>
          <p:cNvSpPr txBox="1"/>
          <p:nvPr/>
        </p:nvSpPr>
        <p:spPr>
          <a:xfrm>
            <a:off x="788076" y="3626128"/>
            <a:ext cx="10672997" cy="400110"/>
          </a:xfrm>
          <a:prstGeom prst="rect">
            <a:avLst/>
          </a:prstGeom>
          <a:noFill/>
        </p:spPr>
        <p:txBody>
          <a:bodyPr wrap="square" rtlCol="0">
            <a:spAutoFit/>
          </a:bodyPr>
          <a:lstStyle/>
          <a:p>
            <a:r>
              <a:rPr lang="es-MX" sz="2000" dirty="0">
                <a:latin typeface="Segoe UI" panose="020B0502040204020203" pitchFamily="34" charset="0"/>
                <a:cs typeface="Segoe UI" panose="020B0502040204020203" pitchFamily="34" charset="0"/>
              </a:rPr>
              <a:t>Los protocolos que se suelen utilizar en el lado del servidor (como AMQP o RPC) </a:t>
            </a:r>
            <a:endParaRPr lang="es-CO"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731666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381000" y="323850"/>
            <a:ext cx="11487150" cy="2123658"/>
          </a:xfrm>
          <a:prstGeom prst="rect">
            <a:avLst/>
          </a:prstGeom>
          <a:noFill/>
        </p:spPr>
        <p:txBody>
          <a:bodyPr wrap="square" rtlCol="0">
            <a:spAutoFit/>
          </a:bodyPr>
          <a:lstStyle/>
          <a:p>
            <a:r>
              <a:rPr lang="es-MX" sz="4400" dirty="0">
                <a:solidFill>
                  <a:schemeClr val="accent1">
                    <a:lumMod val="50000"/>
                  </a:schemeClr>
                </a:solidFill>
                <a:latin typeface="Segoe UI Light" panose="020B0502040204020203" pitchFamily="34" charset="0"/>
                <a:cs typeface="Segoe UI Light" panose="020B0502040204020203" pitchFamily="34" charset="0"/>
              </a:rPr>
              <a:t>¿Cómo se puede estructurar una fachada diseñada especialmente para aplicaciones móviles? </a:t>
            </a:r>
            <a:endParaRPr lang="es-CO" sz="4400" dirty="0">
              <a:solidFill>
                <a:schemeClr val="accent1">
                  <a:lumMod val="50000"/>
                </a:schemeClr>
              </a:solidFill>
              <a:latin typeface="Segoe UI Light" panose="020B0502040204020203" pitchFamily="34" charset="0"/>
              <a:cs typeface="Segoe UI Light" panose="020B0502040204020203" pitchFamily="34" charset="0"/>
            </a:endParaRPr>
          </a:p>
        </p:txBody>
      </p:sp>
      <p:sp>
        <p:nvSpPr>
          <p:cNvPr id="5" name="CuadroTexto 4">
            <a:extLst>
              <a:ext uri="{FF2B5EF4-FFF2-40B4-BE49-F238E27FC236}">
                <a16:creationId xmlns:a16="http://schemas.microsoft.com/office/drawing/2014/main" id="{3C553300-14CC-4DEB-A236-FDB8B374038C}"/>
              </a:ext>
            </a:extLst>
          </p:cNvPr>
          <p:cNvSpPr txBox="1"/>
          <p:nvPr/>
        </p:nvSpPr>
        <p:spPr>
          <a:xfrm>
            <a:off x="788076" y="3187978"/>
            <a:ext cx="10672997" cy="1323439"/>
          </a:xfrm>
          <a:prstGeom prst="rect">
            <a:avLst/>
          </a:prstGeom>
          <a:noFill/>
        </p:spPr>
        <p:txBody>
          <a:bodyPr wrap="square" rtlCol="0">
            <a:spAutoFit/>
          </a:bodyPr>
          <a:lstStyle/>
          <a:p>
            <a:r>
              <a:rPr lang="es-MX" sz="2000" dirty="0">
                <a:latin typeface="Segoe UI" panose="020B0502040204020203" pitchFamily="34" charset="0"/>
                <a:cs typeface="Segoe UI" panose="020B0502040204020203" pitchFamily="34" charset="0"/>
              </a:rPr>
              <a:t>las necesidades de una aplicación móvil pueden ser diferentes a las necesidades de una aplicación web. Para las aplicaciones móviles, es posible que deba optimizar aún más para que las respuestas de datos sean más eficientes. Esto se puede hacer consolidando datos de múltiples microservicios y devolviendo un solo conjunto de datos </a:t>
            </a:r>
            <a:endParaRPr lang="es-CO"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830545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Recorte de pantalla">
            <a:extLst>
              <a:ext uri="{FF2B5EF4-FFF2-40B4-BE49-F238E27FC236}">
                <a16:creationId xmlns:a16="http://schemas.microsoft.com/office/drawing/2014/main" id="{CEDA422D-CF7A-4212-8259-9BDDBC83AD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7116" y="533400"/>
            <a:ext cx="9722244" cy="5130249"/>
          </a:xfrm>
          <a:prstGeom prst="rect">
            <a:avLst/>
          </a:prstGeom>
        </p:spPr>
      </p:pic>
    </p:spTree>
    <p:extLst>
      <p:ext uri="{BB962C8B-B14F-4D97-AF65-F5344CB8AC3E}">
        <p14:creationId xmlns:p14="http://schemas.microsoft.com/office/powerpoint/2010/main" val="8832580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descr="Recorte de pantalla">
            <a:extLst>
              <a:ext uri="{FF2B5EF4-FFF2-40B4-BE49-F238E27FC236}">
                <a16:creationId xmlns:a16="http://schemas.microsoft.com/office/drawing/2014/main" id="{598832F2-1D25-419E-8683-49B6B68275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5014" y="643466"/>
            <a:ext cx="9021972" cy="5571067"/>
          </a:xfrm>
          <a:prstGeom prst="rect">
            <a:avLst/>
          </a:prstGeom>
        </p:spPr>
      </p:pic>
    </p:spTree>
    <p:extLst>
      <p:ext uri="{BB962C8B-B14F-4D97-AF65-F5344CB8AC3E}">
        <p14:creationId xmlns:p14="http://schemas.microsoft.com/office/powerpoint/2010/main" val="2280255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704850" y="514350"/>
            <a:ext cx="11487150" cy="769441"/>
          </a:xfrm>
          <a:prstGeom prst="rect">
            <a:avLst/>
          </a:prstGeom>
          <a:noFill/>
        </p:spPr>
        <p:txBody>
          <a:bodyPr wrap="square" rtlCol="0">
            <a:spAutoFit/>
          </a:bodyPr>
          <a:lstStyle/>
          <a:p>
            <a:r>
              <a:rPr lang="es-MX" sz="4400" dirty="0">
                <a:solidFill>
                  <a:schemeClr val="accent1">
                    <a:lumMod val="50000"/>
                  </a:schemeClr>
                </a:solidFill>
                <a:latin typeface="Segoe UI Light" panose="020B0502040204020203" pitchFamily="34" charset="0"/>
                <a:cs typeface="Segoe UI Light" panose="020B0502040204020203" pitchFamily="34" charset="0"/>
              </a:rPr>
              <a:t>Inconvenientes del patrón API Gateway </a:t>
            </a:r>
            <a:endParaRPr lang="es-CO" sz="4400" dirty="0">
              <a:solidFill>
                <a:schemeClr val="accent1">
                  <a:lumMod val="50000"/>
                </a:schemeClr>
              </a:solidFill>
              <a:latin typeface="Segoe UI Light" panose="020B0502040204020203" pitchFamily="34" charset="0"/>
              <a:cs typeface="Segoe UI Light" panose="020B0502040204020203" pitchFamily="34" charset="0"/>
            </a:endParaRPr>
          </a:p>
        </p:txBody>
      </p:sp>
      <p:sp>
        <p:nvSpPr>
          <p:cNvPr id="5" name="CuadroTexto 4">
            <a:extLst>
              <a:ext uri="{FF2B5EF4-FFF2-40B4-BE49-F238E27FC236}">
                <a16:creationId xmlns:a16="http://schemas.microsoft.com/office/drawing/2014/main" id="{3C553300-14CC-4DEB-A236-FDB8B374038C}"/>
              </a:ext>
            </a:extLst>
          </p:cNvPr>
          <p:cNvSpPr txBox="1"/>
          <p:nvPr/>
        </p:nvSpPr>
        <p:spPr>
          <a:xfrm>
            <a:off x="788076" y="3187978"/>
            <a:ext cx="10672997" cy="1323439"/>
          </a:xfrm>
          <a:prstGeom prst="rect">
            <a:avLst/>
          </a:prstGeom>
          <a:noFill/>
        </p:spPr>
        <p:txBody>
          <a:bodyPr wrap="square" rtlCol="0">
            <a:spAutoFit/>
          </a:bodyPr>
          <a:lstStyle/>
          <a:p>
            <a:r>
              <a:rPr lang="es-MX" sz="4000" dirty="0"/>
              <a:t>Este acoplamiento podría presentar serias dificultades para la aplicación. </a:t>
            </a:r>
            <a:endParaRPr lang="es-CO" sz="4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185009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704850" y="514350"/>
            <a:ext cx="11487150" cy="769441"/>
          </a:xfrm>
          <a:prstGeom prst="rect">
            <a:avLst/>
          </a:prstGeom>
          <a:noFill/>
        </p:spPr>
        <p:txBody>
          <a:bodyPr wrap="square" rtlCol="0">
            <a:spAutoFit/>
          </a:bodyPr>
          <a:lstStyle/>
          <a:p>
            <a:r>
              <a:rPr lang="es-MX" sz="4400" dirty="0">
                <a:solidFill>
                  <a:schemeClr val="accent1">
                    <a:lumMod val="50000"/>
                  </a:schemeClr>
                </a:solidFill>
                <a:latin typeface="Segoe UI Light" panose="020B0502040204020203" pitchFamily="34" charset="0"/>
                <a:cs typeface="Segoe UI Light" panose="020B0502040204020203" pitchFamily="34" charset="0"/>
              </a:rPr>
              <a:t>Inconvenientes del patrón API Gateway </a:t>
            </a:r>
            <a:endParaRPr lang="es-CO" sz="4400" dirty="0">
              <a:solidFill>
                <a:schemeClr val="accent1">
                  <a:lumMod val="50000"/>
                </a:schemeClr>
              </a:solidFill>
              <a:latin typeface="Segoe UI Light" panose="020B0502040204020203" pitchFamily="34" charset="0"/>
              <a:cs typeface="Segoe UI Light" panose="020B0502040204020203" pitchFamily="34" charset="0"/>
            </a:endParaRPr>
          </a:p>
        </p:txBody>
      </p:sp>
      <p:sp>
        <p:nvSpPr>
          <p:cNvPr id="5" name="CuadroTexto 4">
            <a:extLst>
              <a:ext uri="{FF2B5EF4-FFF2-40B4-BE49-F238E27FC236}">
                <a16:creationId xmlns:a16="http://schemas.microsoft.com/office/drawing/2014/main" id="{3C553300-14CC-4DEB-A236-FDB8B374038C}"/>
              </a:ext>
            </a:extLst>
          </p:cNvPr>
          <p:cNvSpPr txBox="1"/>
          <p:nvPr/>
        </p:nvSpPr>
        <p:spPr>
          <a:xfrm>
            <a:off x="788076" y="3187978"/>
            <a:ext cx="10672997" cy="1323439"/>
          </a:xfrm>
          <a:prstGeom prst="rect">
            <a:avLst/>
          </a:prstGeom>
          <a:noFill/>
        </p:spPr>
        <p:txBody>
          <a:bodyPr wrap="square" rtlCol="0">
            <a:spAutoFit/>
          </a:bodyPr>
          <a:lstStyle/>
          <a:p>
            <a:r>
              <a:rPr lang="es-MX" sz="4000" dirty="0"/>
              <a:t>El uso de una API Gateway crea un posible punto único de falla adicional.</a:t>
            </a:r>
            <a:endParaRPr lang="es-CO" sz="4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516010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704850" y="514350"/>
            <a:ext cx="11487150" cy="769441"/>
          </a:xfrm>
          <a:prstGeom prst="rect">
            <a:avLst/>
          </a:prstGeom>
          <a:noFill/>
        </p:spPr>
        <p:txBody>
          <a:bodyPr wrap="square" rtlCol="0">
            <a:spAutoFit/>
          </a:bodyPr>
          <a:lstStyle/>
          <a:p>
            <a:r>
              <a:rPr lang="es-MX" sz="4400" dirty="0">
                <a:solidFill>
                  <a:schemeClr val="accent1">
                    <a:lumMod val="50000"/>
                  </a:schemeClr>
                </a:solidFill>
                <a:latin typeface="Segoe UI Light" panose="020B0502040204020203" pitchFamily="34" charset="0"/>
                <a:cs typeface="Segoe UI Light" panose="020B0502040204020203" pitchFamily="34" charset="0"/>
              </a:rPr>
              <a:t>Inconvenientes del patrón API Gateway </a:t>
            </a:r>
            <a:endParaRPr lang="es-CO" sz="4400" dirty="0">
              <a:solidFill>
                <a:schemeClr val="accent1">
                  <a:lumMod val="50000"/>
                </a:schemeClr>
              </a:solidFill>
              <a:latin typeface="Segoe UI Light" panose="020B0502040204020203" pitchFamily="34" charset="0"/>
              <a:cs typeface="Segoe UI Light" panose="020B0502040204020203" pitchFamily="34" charset="0"/>
            </a:endParaRPr>
          </a:p>
        </p:txBody>
      </p:sp>
      <p:sp>
        <p:nvSpPr>
          <p:cNvPr id="5" name="CuadroTexto 4">
            <a:extLst>
              <a:ext uri="{FF2B5EF4-FFF2-40B4-BE49-F238E27FC236}">
                <a16:creationId xmlns:a16="http://schemas.microsoft.com/office/drawing/2014/main" id="{3C553300-14CC-4DEB-A236-FDB8B374038C}"/>
              </a:ext>
            </a:extLst>
          </p:cNvPr>
          <p:cNvSpPr txBox="1"/>
          <p:nvPr/>
        </p:nvSpPr>
        <p:spPr>
          <a:xfrm>
            <a:off x="704850" y="2425978"/>
            <a:ext cx="10672997" cy="1938992"/>
          </a:xfrm>
          <a:prstGeom prst="rect">
            <a:avLst/>
          </a:prstGeom>
          <a:noFill/>
        </p:spPr>
        <p:txBody>
          <a:bodyPr wrap="square" rtlCol="0">
            <a:spAutoFit/>
          </a:bodyPr>
          <a:lstStyle/>
          <a:p>
            <a:r>
              <a:rPr lang="es-MX" sz="4000" dirty="0"/>
              <a:t>Una API Gateway puede introducir un mayor tiempo de respuesta debido a la llamada adicional a través de la red</a:t>
            </a:r>
            <a:endParaRPr lang="es-CO" sz="4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316624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704850" y="514350"/>
            <a:ext cx="11487150" cy="769441"/>
          </a:xfrm>
          <a:prstGeom prst="rect">
            <a:avLst/>
          </a:prstGeom>
          <a:noFill/>
        </p:spPr>
        <p:txBody>
          <a:bodyPr wrap="square" rtlCol="0">
            <a:spAutoFit/>
          </a:bodyPr>
          <a:lstStyle/>
          <a:p>
            <a:r>
              <a:rPr lang="es-MX" sz="4400" dirty="0">
                <a:solidFill>
                  <a:schemeClr val="accent1">
                    <a:lumMod val="50000"/>
                  </a:schemeClr>
                </a:solidFill>
                <a:latin typeface="Segoe UI Light" panose="020B0502040204020203" pitchFamily="34" charset="0"/>
                <a:cs typeface="Segoe UI Light" panose="020B0502040204020203" pitchFamily="34" charset="0"/>
              </a:rPr>
              <a:t>Inconvenientes del patrón API Gateway </a:t>
            </a:r>
            <a:endParaRPr lang="es-CO" sz="4400" dirty="0">
              <a:solidFill>
                <a:schemeClr val="accent1">
                  <a:lumMod val="50000"/>
                </a:schemeClr>
              </a:solidFill>
              <a:latin typeface="Segoe UI Light" panose="020B0502040204020203" pitchFamily="34" charset="0"/>
              <a:cs typeface="Segoe UI Light" panose="020B0502040204020203" pitchFamily="34" charset="0"/>
            </a:endParaRPr>
          </a:p>
        </p:txBody>
      </p:sp>
      <p:sp>
        <p:nvSpPr>
          <p:cNvPr id="5" name="CuadroTexto 4">
            <a:extLst>
              <a:ext uri="{FF2B5EF4-FFF2-40B4-BE49-F238E27FC236}">
                <a16:creationId xmlns:a16="http://schemas.microsoft.com/office/drawing/2014/main" id="{3C553300-14CC-4DEB-A236-FDB8B374038C}"/>
              </a:ext>
            </a:extLst>
          </p:cNvPr>
          <p:cNvSpPr txBox="1"/>
          <p:nvPr/>
        </p:nvSpPr>
        <p:spPr>
          <a:xfrm>
            <a:off x="704850" y="2425978"/>
            <a:ext cx="10672997" cy="1938992"/>
          </a:xfrm>
          <a:prstGeom prst="rect">
            <a:avLst/>
          </a:prstGeom>
          <a:noFill/>
        </p:spPr>
        <p:txBody>
          <a:bodyPr wrap="square" rtlCol="0">
            <a:spAutoFit/>
          </a:bodyPr>
          <a:lstStyle/>
          <a:p>
            <a:r>
              <a:rPr lang="es-MX" sz="4000" dirty="0"/>
              <a:t>Si una API Gateway incluye lógica personalizada y agregación de datos, puede tener un costo adicional de desarrollo y mantenimiento. </a:t>
            </a:r>
            <a:endParaRPr lang="es-CO" sz="4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882880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704850" y="514350"/>
            <a:ext cx="11487150" cy="769441"/>
          </a:xfrm>
          <a:prstGeom prst="rect">
            <a:avLst/>
          </a:prstGeom>
          <a:noFill/>
        </p:spPr>
        <p:txBody>
          <a:bodyPr wrap="square" rtlCol="0">
            <a:spAutoFit/>
          </a:bodyPr>
          <a:lstStyle/>
          <a:p>
            <a:r>
              <a:rPr lang="es-MX" sz="4400" dirty="0">
                <a:solidFill>
                  <a:schemeClr val="accent1">
                    <a:lumMod val="50000"/>
                  </a:schemeClr>
                </a:solidFill>
                <a:latin typeface="Segoe UI Light" panose="020B0502040204020203" pitchFamily="34" charset="0"/>
                <a:cs typeface="Segoe UI Light" panose="020B0502040204020203" pitchFamily="34" charset="0"/>
              </a:rPr>
              <a:t>Inconvenientes del patrón API Gateway </a:t>
            </a:r>
            <a:endParaRPr lang="es-CO" sz="4400" dirty="0">
              <a:solidFill>
                <a:schemeClr val="accent1">
                  <a:lumMod val="50000"/>
                </a:schemeClr>
              </a:solidFill>
              <a:latin typeface="Segoe UI Light" panose="020B0502040204020203" pitchFamily="34" charset="0"/>
              <a:cs typeface="Segoe UI Light" panose="020B0502040204020203" pitchFamily="34" charset="0"/>
            </a:endParaRPr>
          </a:p>
        </p:txBody>
      </p:sp>
      <p:sp>
        <p:nvSpPr>
          <p:cNvPr id="5" name="CuadroTexto 4">
            <a:extLst>
              <a:ext uri="{FF2B5EF4-FFF2-40B4-BE49-F238E27FC236}">
                <a16:creationId xmlns:a16="http://schemas.microsoft.com/office/drawing/2014/main" id="{3C553300-14CC-4DEB-A236-FDB8B374038C}"/>
              </a:ext>
            </a:extLst>
          </p:cNvPr>
          <p:cNvSpPr txBox="1"/>
          <p:nvPr/>
        </p:nvSpPr>
        <p:spPr>
          <a:xfrm>
            <a:off x="704850" y="2425978"/>
            <a:ext cx="10672997" cy="1938992"/>
          </a:xfrm>
          <a:prstGeom prst="rect">
            <a:avLst/>
          </a:prstGeom>
          <a:noFill/>
        </p:spPr>
        <p:txBody>
          <a:bodyPr wrap="square" rtlCol="0">
            <a:spAutoFit/>
          </a:bodyPr>
          <a:lstStyle/>
          <a:p>
            <a:r>
              <a:rPr lang="es-MX" sz="4000" dirty="0"/>
              <a:t>Si una API Gateway incluye lógica personalizada y agregación de datos, puede tener un costo adicional de desarrollo y mantenimiento. </a:t>
            </a:r>
            <a:endParaRPr lang="es-CO" sz="4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504442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704850" y="514350"/>
            <a:ext cx="11487150" cy="769441"/>
          </a:xfrm>
          <a:prstGeom prst="rect">
            <a:avLst/>
          </a:prstGeom>
          <a:noFill/>
        </p:spPr>
        <p:txBody>
          <a:bodyPr wrap="square" rtlCol="0">
            <a:spAutoFit/>
          </a:bodyPr>
          <a:lstStyle/>
          <a:p>
            <a:r>
              <a:rPr lang="es-MX" sz="4400" dirty="0">
                <a:solidFill>
                  <a:schemeClr val="accent1">
                    <a:lumMod val="50000"/>
                  </a:schemeClr>
                </a:solidFill>
                <a:latin typeface="Segoe UI Light" panose="020B0502040204020203" pitchFamily="34" charset="0"/>
                <a:cs typeface="Segoe UI Light" panose="020B0502040204020203" pitchFamily="34" charset="0"/>
              </a:rPr>
              <a:t>Tipos de comunicación</a:t>
            </a:r>
            <a:endParaRPr lang="es-CO" sz="4400" dirty="0">
              <a:solidFill>
                <a:schemeClr val="accent1">
                  <a:lumMod val="50000"/>
                </a:schemeClr>
              </a:solidFill>
              <a:latin typeface="Segoe UI Light" panose="020B0502040204020203" pitchFamily="34" charset="0"/>
              <a:cs typeface="Segoe UI Light" panose="020B0502040204020203" pitchFamily="34" charset="0"/>
            </a:endParaRPr>
          </a:p>
        </p:txBody>
      </p:sp>
      <p:sp>
        <p:nvSpPr>
          <p:cNvPr id="5" name="CuadroTexto 4">
            <a:extLst>
              <a:ext uri="{FF2B5EF4-FFF2-40B4-BE49-F238E27FC236}">
                <a16:creationId xmlns:a16="http://schemas.microsoft.com/office/drawing/2014/main" id="{3C553300-14CC-4DEB-A236-FDB8B374038C}"/>
              </a:ext>
            </a:extLst>
          </p:cNvPr>
          <p:cNvSpPr txBox="1"/>
          <p:nvPr/>
        </p:nvSpPr>
        <p:spPr>
          <a:xfrm>
            <a:off x="704850" y="2425978"/>
            <a:ext cx="10672997" cy="1877437"/>
          </a:xfrm>
          <a:prstGeom prst="rect">
            <a:avLst/>
          </a:prstGeom>
          <a:noFill/>
        </p:spPr>
        <p:txBody>
          <a:bodyPr wrap="square" rtlCol="0">
            <a:spAutoFit/>
          </a:bodyPr>
          <a:lstStyle/>
          <a:p>
            <a:pPr marL="457200" indent="-457200">
              <a:buFont typeface="Arial" panose="020B0604020202020204" pitchFamily="34" charset="0"/>
              <a:buChar char="•"/>
            </a:pPr>
            <a:r>
              <a:rPr lang="es-MX" sz="4400" dirty="0"/>
              <a:t>Protocolo asíncrono</a:t>
            </a:r>
            <a:r>
              <a:rPr lang="es-MX" sz="3600" dirty="0"/>
              <a:t>: </a:t>
            </a:r>
            <a:r>
              <a:rPr lang="es-MX" sz="3600" dirty="0">
                <a:solidFill>
                  <a:schemeClr val="bg1">
                    <a:lumMod val="50000"/>
                  </a:schemeClr>
                </a:solidFill>
              </a:rPr>
              <a:t>El código del cliente o el remitente del mensaje generalmente no espera una respuesta</a:t>
            </a:r>
            <a:endParaRPr lang="es-CO" sz="4400" dirty="0">
              <a:solidFill>
                <a:schemeClr val="bg1">
                  <a:lumMod val="50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84129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381000" y="323850"/>
            <a:ext cx="1148715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Azure </a:t>
            </a:r>
            <a:r>
              <a:rPr lang="es-CO" sz="4400" dirty="0" err="1">
                <a:solidFill>
                  <a:schemeClr val="accent1">
                    <a:lumMod val="50000"/>
                  </a:schemeClr>
                </a:solidFill>
                <a:latin typeface="Segoe UI Light" panose="020B0502040204020203" pitchFamily="34" charset="0"/>
                <a:cs typeface="Segoe UI Light" panose="020B0502040204020203" pitchFamily="34" charset="0"/>
              </a:rPr>
              <a:t>Service</a:t>
            </a:r>
            <a:r>
              <a:rPr lang="es-CO" sz="4400" dirty="0">
                <a:solidFill>
                  <a:schemeClr val="accent1">
                    <a:lumMod val="50000"/>
                  </a:schemeClr>
                </a:solidFill>
                <a:latin typeface="Segoe UI Light" panose="020B0502040204020203" pitchFamily="34" charset="0"/>
                <a:cs typeface="Segoe UI Light" panose="020B0502040204020203" pitchFamily="34" charset="0"/>
              </a:rPr>
              <a:t> </a:t>
            </a:r>
            <a:r>
              <a:rPr lang="es-CO" sz="4400" dirty="0" err="1">
                <a:solidFill>
                  <a:schemeClr val="accent1">
                    <a:lumMod val="50000"/>
                  </a:schemeClr>
                </a:solidFill>
                <a:latin typeface="Segoe UI Light" panose="020B0502040204020203" pitchFamily="34" charset="0"/>
                <a:cs typeface="Segoe UI Light" panose="020B0502040204020203" pitchFamily="34" charset="0"/>
              </a:rPr>
              <a:t>Fabric</a:t>
            </a:r>
            <a:endParaRPr lang="es-CO" sz="4400" dirty="0">
              <a:solidFill>
                <a:schemeClr val="accent1">
                  <a:lumMod val="50000"/>
                </a:schemeClr>
              </a:solidFill>
              <a:latin typeface="Segoe UI Light" panose="020B0502040204020203" pitchFamily="34" charset="0"/>
              <a:cs typeface="Segoe UI Light" panose="020B0502040204020203" pitchFamily="34" charset="0"/>
            </a:endParaRPr>
          </a:p>
        </p:txBody>
      </p:sp>
      <p:sp>
        <p:nvSpPr>
          <p:cNvPr id="3" name="CuadroTexto 2">
            <a:extLst>
              <a:ext uri="{FF2B5EF4-FFF2-40B4-BE49-F238E27FC236}">
                <a16:creationId xmlns:a16="http://schemas.microsoft.com/office/drawing/2014/main" id="{A7BAEA31-82E3-4A49-9050-FE3014BF0198}"/>
              </a:ext>
            </a:extLst>
          </p:cNvPr>
          <p:cNvSpPr txBox="1"/>
          <p:nvPr/>
        </p:nvSpPr>
        <p:spPr>
          <a:xfrm>
            <a:off x="1248863" y="2102728"/>
            <a:ext cx="9978770" cy="1446550"/>
          </a:xfrm>
          <a:prstGeom prst="rect">
            <a:avLst/>
          </a:prstGeom>
          <a:noFill/>
        </p:spPr>
        <p:txBody>
          <a:bodyPr wrap="square" rtlCol="0">
            <a:spAutoFit/>
          </a:bodyPr>
          <a:lstStyle/>
          <a:p>
            <a:r>
              <a:rPr lang="es-MX" sz="2800" dirty="0">
                <a:latin typeface="Segoe UI" panose="020B0502040204020203" pitchFamily="34" charset="0"/>
                <a:cs typeface="Segoe UI" panose="020B0502040204020203" pitchFamily="34" charset="0"/>
              </a:rPr>
              <a:t>plataforma probada para aplicaciones críticas:</a:t>
            </a:r>
          </a:p>
          <a:p>
            <a:r>
              <a:rPr lang="es-MX" sz="2000" dirty="0">
                <a:latin typeface="Segoe UI" panose="020B0502040204020203" pitchFamily="34" charset="0"/>
                <a:cs typeface="Segoe UI" panose="020B0502040204020203" pitchFamily="34" charset="0"/>
              </a:rPr>
              <a:t>crear aplicaciones y lógica empresarial, y deje que Azure solucione los complejos problemas que conllevan los sistemas distribuidos, como la confiabilidad, la escalabilidad, la administración y la latencia.</a:t>
            </a:r>
            <a:endParaRPr lang="es-CO" sz="2000" dirty="0">
              <a:latin typeface="Segoe UI" panose="020B0502040204020203" pitchFamily="34" charset="0"/>
              <a:cs typeface="Segoe UI" panose="020B0502040204020203" pitchFamily="34" charset="0"/>
            </a:endParaRPr>
          </a:p>
        </p:txBody>
      </p:sp>
      <p:sp>
        <p:nvSpPr>
          <p:cNvPr id="13" name="CuadroTexto 12">
            <a:extLst>
              <a:ext uri="{FF2B5EF4-FFF2-40B4-BE49-F238E27FC236}">
                <a16:creationId xmlns:a16="http://schemas.microsoft.com/office/drawing/2014/main" id="{FBD8F0A0-DE76-457F-A807-A47686114601}"/>
              </a:ext>
            </a:extLst>
          </p:cNvPr>
          <p:cNvSpPr txBox="1"/>
          <p:nvPr/>
        </p:nvSpPr>
        <p:spPr>
          <a:xfrm>
            <a:off x="1248863" y="4263809"/>
            <a:ext cx="9978770" cy="1015663"/>
          </a:xfrm>
          <a:prstGeom prst="rect">
            <a:avLst/>
          </a:prstGeom>
          <a:noFill/>
        </p:spPr>
        <p:txBody>
          <a:bodyPr wrap="square" rtlCol="0">
            <a:spAutoFit/>
          </a:bodyPr>
          <a:lstStyle/>
          <a:p>
            <a:r>
              <a:rPr lang="es-MX" sz="2000" dirty="0" err="1">
                <a:latin typeface="Segoe UI" panose="020B0502040204020203" pitchFamily="34" charset="0"/>
                <a:cs typeface="Segoe UI" panose="020B0502040204020203" pitchFamily="34" charset="0"/>
              </a:rPr>
              <a:t>Service</a:t>
            </a:r>
            <a:r>
              <a:rPr lang="es-MX" sz="2000" dirty="0">
                <a:latin typeface="Segoe UI" panose="020B0502040204020203" pitchFamily="34" charset="0"/>
                <a:cs typeface="Segoe UI" panose="020B0502040204020203" pitchFamily="34" charset="0"/>
              </a:rPr>
              <a:t> </a:t>
            </a:r>
            <a:r>
              <a:rPr lang="es-MX" sz="2000" dirty="0" err="1">
                <a:latin typeface="Segoe UI" panose="020B0502040204020203" pitchFamily="34" charset="0"/>
                <a:cs typeface="Segoe UI" panose="020B0502040204020203" pitchFamily="34" charset="0"/>
              </a:rPr>
              <a:t>Fabric</a:t>
            </a:r>
            <a:r>
              <a:rPr lang="es-MX" sz="2000" dirty="0">
                <a:latin typeface="Segoe UI" panose="020B0502040204020203" pitchFamily="34" charset="0"/>
                <a:cs typeface="Segoe UI" panose="020B0502040204020203" pitchFamily="34" charset="0"/>
              </a:rPr>
              <a:t> es la tecnología base que sustenta la infraestructura principal de Azure y otros servicios de Microsoft, como Skype Empresarial, Intune, Azure </a:t>
            </a:r>
            <a:r>
              <a:rPr lang="es-MX" sz="2000" dirty="0" err="1">
                <a:latin typeface="Segoe UI" panose="020B0502040204020203" pitchFamily="34" charset="0"/>
                <a:cs typeface="Segoe UI" panose="020B0502040204020203" pitchFamily="34" charset="0"/>
              </a:rPr>
              <a:t>Event</a:t>
            </a:r>
            <a:r>
              <a:rPr lang="es-MX" sz="2000" dirty="0">
                <a:latin typeface="Segoe UI" panose="020B0502040204020203" pitchFamily="34" charset="0"/>
                <a:cs typeface="Segoe UI" panose="020B0502040204020203" pitchFamily="34" charset="0"/>
              </a:rPr>
              <a:t> </a:t>
            </a:r>
            <a:r>
              <a:rPr lang="es-MX" sz="2000" dirty="0" err="1">
                <a:latin typeface="Segoe UI" panose="020B0502040204020203" pitchFamily="34" charset="0"/>
                <a:cs typeface="Segoe UI" panose="020B0502040204020203" pitchFamily="34" charset="0"/>
              </a:rPr>
              <a:t>Hubs</a:t>
            </a:r>
            <a:r>
              <a:rPr lang="es-MX" sz="2000" dirty="0">
                <a:latin typeface="Segoe UI" panose="020B0502040204020203" pitchFamily="34" charset="0"/>
                <a:cs typeface="Segoe UI" panose="020B0502040204020203" pitchFamily="34" charset="0"/>
              </a:rPr>
              <a:t>, Azure Data Factory, Azure Cosmos DB, Azure SQL </a:t>
            </a:r>
            <a:r>
              <a:rPr lang="es-MX" sz="2000" dirty="0" err="1">
                <a:latin typeface="Segoe UI" panose="020B0502040204020203" pitchFamily="34" charset="0"/>
                <a:cs typeface="Segoe UI" panose="020B0502040204020203" pitchFamily="34" charset="0"/>
              </a:rPr>
              <a:t>Database</a:t>
            </a:r>
            <a:r>
              <a:rPr lang="es-MX" sz="2000" dirty="0">
                <a:latin typeface="Segoe UI" panose="020B0502040204020203" pitchFamily="34" charset="0"/>
                <a:cs typeface="Segoe UI" panose="020B0502040204020203" pitchFamily="34" charset="0"/>
              </a:rPr>
              <a:t>, Dynamics 365 y Cortana. </a:t>
            </a:r>
            <a:endParaRPr lang="es-CO"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563239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704850" y="514350"/>
            <a:ext cx="11487150" cy="1446550"/>
          </a:xfrm>
          <a:prstGeom prst="rect">
            <a:avLst/>
          </a:prstGeom>
          <a:noFill/>
        </p:spPr>
        <p:txBody>
          <a:bodyPr wrap="square" rtlCol="0">
            <a:spAutoFit/>
          </a:bodyPr>
          <a:lstStyle/>
          <a:p>
            <a:r>
              <a:rPr lang="es-MX" sz="4400" dirty="0">
                <a:solidFill>
                  <a:schemeClr val="accent1">
                    <a:lumMod val="50000"/>
                  </a:schemeClr>
                </a:solidFill>
                <a:latin typeface="Segoe UI Light" panose="020B0502040204020203" pitchFamily="34" charset="0"/>
                <a:cs typeface="Segoe UI Light" panose="020B0502040204020203" pitchFamily="34" charset="0"/>
              </a:rPr>
              <a:t>Las comunicaciones en una arquitectura de microservicios</a:t>
            </a:r>
            <a:endParaRPr lang="es-CO" sz="4400" dirty="0">
              <a:solidFill>
                <a:schemeClr val="accent1">
                  <a:lumMod val="50000"/>
                </a:schemeClr>
              </a:solidFill>
              <a:latin typeface="Segoe UI Light" panose="020B0502040204020203" pitchFamily="34" charset="0"/>
              <a:cs typeface="Segoe UI Light" panose="020B0502040204020203" pitchFamily="34" charset="0"/>
            </a:endParaRPr>
          </a:p>
        </p:txBody>
      </p:sp>
      <p:sp>
        <p:nvSpPr>
          <p:cNvPr id="5" name="CuadroTexto 4">
            <a:extLst>
              <a:ext uri="{FF2B5EF4-FFF2-40B4-BE49-F238E27FC236}">
                <a16:creationId xmlns:a16="http://schemas.microsoft.com/office/drawing/2014/main" id="{3C553300-14CC-4DEB-A236-FDB8B374038C}"/>
              </a:ext>
            </a:extLst>
          </p:cNvPr>
          <p:cNvSpPr txBox="1"/>
          <p:nvPr/>
        </p:nvSpPr>
        <p:spPr>
          <a:xfrm>
            <a:off x="704850" y="2425978"/>
            <a:ext cx="10672997" cy="3539430"/>
          </a:xfrm>
          <a:prstGeom prst="rect">
            <a:avLst/>
          </a:prstGeom>
          <a:noFill/>
        </p:spPr>
        <p:txBody>
          <a:bodyPr wrap="square" rtlCol="0">
            <a:spAutoFit/>
          </a:bodyPr>
          <a:lstStyle/>
          <a:p>
            <a:r>
              <a:rPr lang="es-MX" sz="3200" dirty="0"/>
              <a:t>En una aplicación monolítica que se ejecuta en un proceso único, los componentes se invocan entre sí utilizando llamadas a métodos o funciones que están a nivel de lenguaje. Estos pueden estar fuertemente acoplados si se están creando objetos con código (por ejemplo, new </a:t>
            </a:r>
            <a:r>
              <a:rPr lang="es-MX" sz="3200" dirty="0" err="1"/>
              <a:t>ClassName</a:t>
            </a:r>
            <a:r>
              <a:rPr lang="es-MX" sz="3200" dirty="0"/>
              <a:t>()) o se pueden invocar de forma desacoplada, si se está usando Inyección de Dependencias</a:t>
            </a:r>
            <a:endParaRPr lang="es-CO" sz="3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759656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704850" y="514350"/>
            <a:ext cx="11487150" cy="769441"/>
          </a:xfrm>
          <a:prstGeom prst="rect">
            <a:avLst/>
          </a:prstGeom>
          <a:noFill/>
        </p:spPr>
        <p:txBody>
          <a:bodyPr wrap="square" rtlCol="0">
            <a:spAutoFit/>
          </a:bodyPr>
          <a:lstStyle/>
          <a:p>
            <a:r>
              <a:rPr lang="es-MX" sz="4400" dirty="0">
                <a:solidFill>
                  <a:schemeClr val="accent1">
                    <a:lumMod val="50000"/>
                  </a:schemeClr>
                </a:solidFill>
                <a:latin typeface="Segoe UI Light" panose="020B0502040204020203" pitchFamily="34" charset="0"/>
                <a:cs typeface="Segoe UI Light" panose="020B0502040204020203" pitchFamily="34" charset="0"/>
              </a:rPr>
              <a:t>Tipos de comunicación</a:t>
            </a:r>
            <a:endParaRPr lang="es-CO" sz="4400" dirty="0">
              <a:solidFill>
                <a:schemeClr val="accent1">
                  <a:lumMod val="50000"/>
                </a:schemeClr>
              </a:solidFill>
              <a:latin typeface="Segoe UI Light" panose="020B0502040204020203" pitchFamily="34" charset="0"/>
              <a:cs typeface="Segoe UI Light" panose="020B0502040204020203" pitchFamily="34" charset="0"/>
            </a:endParaRPr>
          </a:p>
        </p:txBody>
      </p:sp>
      <p:sp>
        <p:nvSpPr>
          <p:cNvPr id="5" name="CuadroTexto 4">
            <a:extLst>
              <a:ext uri="{FF2B5EF4-FFF2-40B4-BE49-F238E27FC236}">
                <a16:creationId xmlns:a16="http://schemas.microsoft.com/office/drawing/2014/main" id="{3C553300-14CC-4DEB-A236-FDB8B374038C}"/>
              </a:ext>
            </a:extLst>
          </p:cNvPr>
          <p:cNvSpPr txBox="1"/>
          <p:nvPr/>
        </p:nvSpPr>
        <p:spPr>
          <a:xfrm>
            <a:off x="704850" y="2425978"/>
            <a:ext cx="10672997" cy="1877437"/>
          </a:xfrm>
          <a:prstGeom prst="rect">
            <a:avLst/>
          </a:prstGeom>
          <a:noFill/>
        </p:spPr>
        <p:txBody>
          <a:bodyPr wrap="square" rtlCol="0">
            <a:spAutoFit/>
          </a:bodyPr>
          <a:lstStyle/>
          <a:p>
            <a:pPr marL="457200" indent="-457200">
              <a:buFont typeface="Arial" panose="020B0604020202020204" pitchFamily="34" charset="0"/>
              <a:buChar char="•"/>
            </a:pPr>
            <a:r>
              <a:rPr lang="es-MX" sz="4400" dirty="0"/>
              <a:t>Protocolo Síncrono</a:t>
            </a:r>
            <a:r>
              <a:rPr lang="es-MX" sz="3600" dirty="0"/>
              <a:t>: </a:t>
            </a:r>
            <a:r>
              <a:rPr lang="es-MX" sz="3600" dirty="0">
                <a:solidFill>
                  <a:schemeClr val="bg1">
                    <a:lumMod val="50000"/>
                  </a:schemeClr>
                </a:solidFill>
              </a:rPr>
              <a:t>HTTP es un protocolo síncrono. El cliente envía una petición (</a:t>
            </a:r>
            <a:r>
              <a:rPr lang="es-MX" sz="3600" dirty="0" err="1">
                <a:solidFill>
                  <a:schemeClr val="bg1">
                    <a:lumMod val="50000"/>
                  </a:schemeClr>
                </a:solidFill>
              </a:rPr>
              <a:t>request</a:t>
            </a:r>
            <a:r>
              <a:rPr lang="es-MX" sz="3600" dirty="0">
                <a:solidFill>
                  <a:schemeClr val="bg1">
                    <a:lumMod val="50000"/>
                  </a:schemeClr>
                </a:solidFill>
              </a:rPr>
              <a:t>) y espera una respuesta (response) del servicio.</a:t>
            </a:r>
            <a:endParaRPr lang="es-CO" sz="4400" dirty="0">
              <a:solidFill>
                <a:schemeClr val="bg1">
                  <a:lumMod val="50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19975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Recorte de pantalla">
            <a:extLst>
              <a:ext uri="{FF2B5EF4-FFF2-40B4-BE49-F238E27FC236}">
                <a16:creationId xmlns:a16="http://schemas.microsoft.com/office/drawing/2014/main" id="{0EAF1495-CE2A-4D33-BE8F-CB39983C89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0"/>
            <a:ext cx="10744200" cy="6132381"/>
          </a:xfrm>
          <a:prstGeom prst="rect">
            <a:avLst/>
          </a:prstGeom>
        </p:spPr>
      </p:pic>
    </p:spTree>
    <p:extLst>
      <p:ext uri="{BB962C8B-B14F-4D97-AF65-F5344CB8AC3E}">
        <p14:creationId xmlns:p14="http://schemas.microsoft.com/office/powerpoint/2010/main" val="11368744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Recorte de pantalla">
            <a:extLst>
              <a:ext uri="{FF2B5EF4-FFF2-40B4-BE49-F238E27FC236}">
                <a16:creationId xmlns:a16="http://schemas.microsoft.com/office/drawing/2014/main" id="{29DE88BD-2211-411F-95FA-6BB8E43310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 y="236644"/>
            <a:ext cx="10934700" cy="5897142"/>
          </a:xfrm>
          <a:prstGeom prst="rect">
            <a:avLst/>
          </a:prstGeom>
        </p:spPr>
      </p:pic>
    </p:spTree>
    <p:extLst>
      <p:ext uri="{BB962C8B-B14F-4D97-AF65-F5344CB8AC3E}">
        <p14:creationId xmlns:p14="http://schemas.microsoft.com/office/powerpoint/2010/main" val="32258279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704850" y="514350"/>
            <a:ext cx="11487150" cy="769441"/>
          </a:xfrm>
          <a:prstGeom prst="rect">
            <a:avLst/>
          </a:prstGeom>
          <a:noFill/>
        </p:spPr>
        <p:txBody>
          <a:bodyPr wrap="square" rtlCol="0">
            <a:spAutoFit/>
          </a:bodyPr>
          <a:lstStyle/>
          <a:p>
            <a:r>
              <a:rPr lang="es-MX" sz="4400" dirty="0">
                <a:solidFill>
                  <a:schemeClr val="accent1">
                    <a:lumMod val="50000"/>
                  </a:schemeClr>
                </a:solidFill>
                <a:latin typeface="Segoe UI Light" panose="020B0502040204020203" pitchFamily="34" charset="0"/>
                <a:cs typeface="Segoe UI Light" panose="020B0502040204020203" pitchFamily="34" charset="0"/>
              </a:rPr>
              <a:t>Comunicación de receptor </a:t>
            </a:r>
            <a:r>
              <a:rPr lang="es-MX" sz="4400" dirty="0" err="1">
                <a:solidFill>
                  <a:schemeClr val="accent1">
                    <a:lumMod val="50000"/>
                  </a:schemeClr>
                </a:solidFill>
                <a:latin typeface="Segoe UI Light" panose="020B0502040204020203" pitchFamily="34" charset="0"/>
                <a:cs typeface="Segoe UI Light" panose="020B0502040204020203" pitchFamily="34" charset="0"/>
              </a:rPr>
              <a:t>unico</a:t>
            </a:r>
            <a:endParaRPr lang="es-CO" sz="4400" dirty="0">
              <a:solidFill>
                <a:schemeClr val="accent1">
                  <a:lumMod val="50000"/>
                </a:schemeClr>
              </a:solidFill>
              <a:latin typeface="Segoe UI Light" panose="020B0502040204020203" pitchFamily="34" charset="0"/>
              <a:cs typeface="Segoe UI Light" panose="020B0502040204020203" pitchFamily="34" charset="0"/>
            </a:endParaRPr>
          </a:p>
        </p:txBody>
      </p:sp>
      <p:sp>
        <p:nvSpPr>
          <p:cNvPr id="5" name="CuadroTexto 4">
            <a:extLst>
              <a:ext uri="{FF2B5EF4-FFF2-40B4-BE49-F238E27FC236}">
                <a16:creationId xmlns:a16="http://schemas.microsoft.com/office/drawing/2014/main" id="{3C553300-14CC-4DEB-A236-FDB8B374038C}"/>
              </a:ext>
            </a:extLst>
          </p:cNvPr>
          <p:cNvSpPr txBox="1"/>
          <p:nvPr/>
        </p:nvSpPr>
        <p:spPr>
          <a:xfrm>
            <a:off x="704850" y="2425978"/>
            <a:ext cx="10672997" cy="2554545"/>
          </a:xfrm>
          <a:prstGeom prst="rect">
            <a:avLst/>
          </a:prstGeom>
          <a:noFill/>
        </p:spPr>
        <p:txBody>
          <a:bodyPr wrap="square" rtlCol="0">
            <a:spAutoFit/>
          </a:bodyPr>
          <a:lstStyle/>
          <a:p>
            <a:r>
              <a:rPr lang="es-MX" sz="3200" dirty="0"/>
              <a:t>La comunicación asincrónica basada en mensajes con un receptor único, significa que hay una comunicación punto a punto que envía un mensaje a exactamente uno de los consumidores que está leyendo desde el canal y que el mensaje se procesa sólo una vez</a:t>
            </a:r>
            <a:endParaRPr lang="es-CO" sz="3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822517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Recorte de pantalla">
            <a:extLst>
              <a:ext uri="{FF2B5EF4-FFF2-40B4-BE49-F238E27FC236}">
                <a16:creationId xmlns:a16="http://schemas.microsoft.com/office/drawing/2014/main" id="{66004F45-E709-4EF7-B669-34EBB06514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02725"/>
            <a:ext cx="10639852" cy="5783969"/>
          </a:xfrm>
          <a:prstGeom prst="rect">
            <a:avLst/>
          </a:prstGeom>
        </p:spPr>
      </p:pic>
    </p:spTree>
    <p:extLst>
      <p:ext uri="{BB962C8B-B14F-4D97-AF65-F5344CB8AC3E}">
        <p14:creationId xmlns:p14="http://schemas.microsoft.com/office/powerpoint/2010/main" val="37334356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704850" y="514350"/>
            <a:ext cx="11487150" cy="769441"/>
          </a:xfrm>
          <a:prstGeom prst="rect">
            <a:avLst/>
          </a:prstGeom>
          <a:noFill/>
        </p:spPr>
        <p:txBody>
          <a:bodyPr wrap="square" rtlCol="0">
            <a:spAutoFit/>
          </a:bodyPr>
          <a:lstStyle/>
          <a:p>
            <a:r>
              <a:rPr lang="es-MX" sz="4400" dirty="0">
                <a:solidFill>
                  <a:schemeClr val="accent1">
                    <a:lumMod val="50000"/>
                  </a:schemeClr>
                </a:solidFill>
                <a:latin typeface="Segoe UI Light" panose="020B0502040204020203" pitchFamily="34" charset="0"/>
                <a:cs typeface="Segoe UI Light" panose="020B0502040204020203" pitchFamily="34" charset="0"/>
              </a:rPr>
              <a:t>Comunicación basada en eventos</a:t>
            </a:r>
            <a:endParaRPr lang="es-CO" sz="4400" dirty="0">
              <a:solidFill>
                <a:schemeClr val="accent1">
                  <a:lumMod val="50000"/>
                </a:schemeClr>
              </a:solidFill>
              <a:latin typeface="Segoe UI Light" panose="020B0502040204020203" pitchFamily="34" charset="0"/>
              <a:cs typeface="Segoe UI Light" panose="020B0502040204020203" pitchFamily="34" charset="0"/>
            </a:endParaRPr>
          </a:p>
        </p:txBody>
      </p:sp>
      <p:sp>
        <p:nvSpPr>
          <p:cNvPr id="5" name="CuadroTexto 4">
            <a:extLst>
              <a:ext uri="{FF2B5EF4-FFF2-40B4-BE49-F238E27FC236}">
                <a16:creationId xmlns:a16="http://schemas.microsoft.com/office/drawing/2014/main" id="{3C553300-14CC-4DEB-A236-FDB8B374038C}"/>
              </a:ext>
            </a:extLst>
          </p:cNvPr>
          <p:cNvSpPr txBox="1"/>
          <p:nvPr/>
        </p:nvSpPr>
        <p:spPr>
          <a:xfrm>
            <a:off x="704850" y="2425978"/>
            <a:ext cx="10672997" cy="2062103"/>
          </a:xfrm>
          <a:prstGeom prst="rect">
            <a:avLst/>
          </a:prstGeom>
          <a:noFill/>
        </p:spPr>
        <p:txBody>
          <a:bodyPr wrap="square" rtlCol="0">
            <a:spAutoFit/>
          </a:bodyPr>
          <a:lstStyle/>
          <a:p>
            <a:r>
              <a:rPr lang="es-MX" sz="3200" dirty="0"/>
              <a:t> un microservicio publica un evento de integración cuando ocurre algo dentro de su dominio y otro microservicio debe enterarse de ello, como un cambio de precio en un microservicio de catálogo de productos.</a:t>
            </a:r>
            <a:endParaRPr lang="es-CO" sz="3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997296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Recorte de pantalla">
            <a:extLst>
              <a:ext uri="{FF2B5EF4-FFF2-40B4-BE49-F238E27FC236}">
                <a16:creationId xmlns:a16="http://schemas.microsoft.com/office/drawing/2014/main" id="{C7BED936-469C-4AFA-AB98-8280748EEE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8600"/>
            <a:ext cx="12078438" cy="5924550"/>
          </a:xfrm>
          <a:prstGeom prst="rect">
            <a:avLst/>
          </a:prstGeom>
        </p:spPr>
      </p:pic>
    </p:spTree>
    <p:extLst>
      <p:ext uri="{BB962C8B-B14F-4D97-AF65-F5344CB8AC3E}">
        <p14:creationId xmlns:p14="http://schemas.microsoft.com/office/powerpoint/2010/main" val="19996783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704850" y="514350"/>
            <a:ext cx="11487150" cy="1446550"/>
          </a:xfrm>
          <a:prstGeom prst="rect">
            <a:avLst/>
          </a:prstGeom>
          <a:noFill/>
        </p:spPr>
        <p:txBody>
          <a:bodyPr wrap="square" rtlCol="0">
            <a:spAutoFit/>
          </a:bodyPr>
          <a:lstStyle/>
          <a:p>
            <a:r>
              <a:rPr lang="es-MX" sz="4400" dirty="0">
                <a:solidFill>
                  <a:schemeClr val="accent1">
                    <a:lumMod val="50000"/>
                  </a:schemeClr>
                </a:solidFill>
                <a:latin typeface="Segoe UI Light" panose="020B0502040204020203" pitchFamily="34" charset="0"/>
                <a:cs typeface="Segoe UI Light" panose="020B0502040204020203" pitchFamily="34" charset="0"/>
              </a:rPr>
              <a:t>Creando una interfaz de usuario compuesta basada en microservicios</a:t>
            </a:r>
            <a:endParaRPr lang="es-CO" sz="4400" dirty="0">
              <a:solidFill>
                <a:schemeClr val="accent1">
                  <a:lumMod val="50000"/>
                </a:schemeClr>
              </a:solidFill>
              <a:latin typeface="Segoe UI Light" panose="020B0502040204020203" pitchFamily="34" charset="0"/>
              <a:cs typeface="Segoe UI Light" panose="020B0502040204020203" pitchFamily="34" charset="0"/>
            </a:endParaRPr>
          </a:p>
        </p:txBody>
      </p:sp>
      <p:sp>
        <p:nvSpPr>
          <p:cNvPr id="5" name="CuadroTexto 4">
            <a:extLst>
              <a:ext uri="{FF2B5EF4-FFF2-40B4-BE49-F238E27FC236}">
                <a16:creationId xmlns:a16="http://schemas.microsoft.com/office/drawing/2014/main" id="{3C553300-14CC-4DEB-A236-FDB8B374038C}"/>
              </a:ext>
            </a:extLst>
          </p:cNvPr>
          <p:cNvSpPr txBox="1"/>
          <p:nvPr/>
        </p:nvSpPr>
        <p:spPr>
          <a:xfrm>
            <a:off x="704850" y="2425978"/>
            <a:ext cx="10672997" cy="2062103"/>
          </a:xfrm>
          <a:prstGeom prst="rect">
            <a:avLst/>
          </a:prstGeom>
          <a:noFill/>
        </p:spPr>
        <p:txBody>
          <a:bodyPr wrap="square" rtlCol="0">
            <a:spAutoFit/>
          </a:bodyPr>
          <a:lstStyle/>
          <a:p>
            <a:r>
              <a:rPr lang="es-MX" sz="3200" dirty="0"/>
              <a:t>tener una interfaz de usuario compuesta producida por los microservicios, en lugar de tener microservicios en el servidor y una aplicación cliente monolítica que consuma los microservicios</a:t>
            </a:r>
            <a:endParaRPr lang="es-CO" sz="3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850536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Recorte de pantalla">
            <a:extLst>
              <a:ext uri="{FF2B5EF4-FFF2-40B4-BE49-F238E27FC236}">
                <a16:creationId xmlns:a16="http://schemas.microsoft.com/office/drawing/2014/main" id="{9B233477-99D9-43F8-92E2-2054D795C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378" y="0"/>
            <a:ext cx="11024972" cy="5989097"/>
          </a:xfrm>
          <a:prstGeom prst="rect">
            <a:avLst/>
          </a:prstGeom>
        </p:spPr>
      </p:pic>
    </p:spTree>
    <p:extLst>
      <p:ext uri="{BB962C8B-B14F-4D97-AF65-F5344CB8AC3E}">
        <p14:creationId xmlns:p14="http://schemas.microsoft.com/office/powerpoint/2010/main" val="1720315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381000" y="323850"/>
            <a:ext cx="11487150" cy="769441"/>
          </a:xfrm>
          <a:prstGeom prst="rect">
            <a:avLst/>
          </a:prstGeom>
          <a:noFill/>
        </p:spPr>
        <p:txBody>
          <a:bodyPr wrap="squar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Azure </a:t>
            </a:r>
            <a:r>
              <a:rPr lang="es-CO" sz="4400" dirty="0" err="1">
                <a:solidFill>
                  <a:schemeClr val="accent1">
                    <a:lumMod val="50000"/>
                  </a:schemeClr>
                </a:solidFill>
                <a:latin typeface="Segoe UI Light" panose="020B0502040204020203" pitchFamily="34" charset="0"/>
                <a:cs typeface="Segoe UI Light" panose="020B0502040204020203" pitchFamily="34" charset="0"/>
              </a:rPr>
              <a:t>Service</a:t>
            </a:r>
            <a:r>
              <a:rPr lang="es-CO" sz="4400" dirty="0">
                <a:solidFill>
                  <a:schemeClr val="accent1">
                    <a:lumMod val="50000"/>
                  </a:schemeClr>
                </a:solidFill>
                <a:latin typeface="Segoe UI Light" panose="020B0502040204020203" pitchFamily="34" charset="0"/>
                <a:cs typeface="Segoe UI Light" panose="020B0502040204020203" pitchFamily="34" charset="0"/>
              </a:rPr>
              <a:t> </a:t>
            </a:r>
            <a:r>
              <a:rPr lang="es-CO" sz="4400" dirty="0" err="1">
                <a:solidFill>
                  <a:schemeClr val="accent1">
                    <a:lumMod val="50000"/>
                  </a:schemeClr>
                </a:solidFill>
                <a:latin typeface="Segoe UI Light" panose="020B0502040204020203" pitchFamily="34" charset="0"/>
                <a:cs typeface="Segoe UI Light" panose="020B0502040204020203" pitchFamily="34" charset="0"/>
              </a:rPr>
              <a:t>Fabric</a:t>
            </a:r>
            <a:endParaRPr lang="es-CO" sz="4400" dirty="0">
              <a:solidFill>
                <a:schemeClr val="accent1">
                  <a:lumMod val="50000"/>
                </a:schemeClr>
              </a:solidFill>
              <a:latin typeface="Segoe UI Light" panose="020B0502040204020203" pitchFamily="34" charset="0"/>
              <a:cs typeface="Segoe UI Light" panose="020B0502040204020203" pitchFamily="34" charset="0"/>
            </a:endParaRPr>
          </a:p>
        </p:txBody>
      </p:sp>
      <p:pic>
        <p:nvPicPr>
          <p:cNvPr id="4" name="Azure-Service-Fabric_high">
            <a:hlinkClick r:id="" action="ppaction://media"/>
            <a:extLst>
              <a:ext uri="{FF2B5EF4-FFF2-40B4-BE49-F238E27FC236}">
                <a16:creationId xmlns:a16="http://schemas.microsoft.com/office/drawing/2014/main" id="{9923B9D7-AD04-409F-B21B-75C14F5C348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44577" y="1093291"/>
            <a:ext cx="10568066" cy="48090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356782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Recorte de pantalla">
            <a:extLst>
              <a:ext uri="{FF2B5EF4-FFF2-40B4-BE49-F238E27FC236}">
                <a16:creationId xmlns:a16="http://schemas.microsoft.com/office/drawing/2014/main" id="{3596DADC-269C-4BF0-9A2F-FA120C6A43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697" y="0"/>
            <a:ext cx="11812303" cy="5924550"/>
          </a:xfrm>
          <a:prstGeom prst="rect">
            <a:avLst/>
          </a:prstGeom>
        </p:spPr>
      </p:pic>
    </p:spTree>
    <p:extLst>
      <p:ext uri="{BB962C8B-B14F-4D97-AF65-F5344CB8AC3E}">
        <p14:creationId xmlns:p14="http://schemas.microsoft.com/office/powerpoint/2010/main" val="41108975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Recorte de pantalla">
            <a:extLst>
              <a:ext uri="{FF2B5EF4-FFF2-40B4-BE49-F238E27FC236}">
                <a16:creationId xmlns:a16="http://schemas.microsoft.com/office/drawing/2014/main" id="{49E7397F-9675-4F18-BB79-AA2EDBE0ADB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8858" y="522514"/>
            <a:ext cx="12033142" cy="5653398"/>
          </a:xfrm>
          <a:prstGeom prst="rect">
            <a:avLst/>
          </a:prstGeom>
        </p:spPr>
      </p:pic>
    </p:spTree>
    <p:extLst>
      <p:ext uri="{BB962C8B-B14F-4D97-AF65-F5344CB8AC3E}">
        <p14:creationId xmlns:p14="http://schemas.microsoft.com/office/powerpoint/2010/main" val="29163847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704850" y="514350"/>
            <a:ext cx="11487150" cy="1446550"/>
          </a:xfrm>
          <a:prstGeom prst="rect">
            <a:avLst/>
          </a:prstGeom>
          <a:noFill/>
        </p:spPr>
        <p:txBody>
          <a:bodyPr wrap="square" rtlCol="0">
            <a:spAutoFit/>
          </a:bodyPr>
          <a:lstStyle/>
          <a:p>
            <a:r>
              <a:rPr lang="es-MX" sz="4400" dirty="0">
                <a:solidFill>
                  <a:schemeClr val="accent1">
                    <a:lumMod val="50000"/>
                  </a:schemeClr>
                </a:solidFill>
                <a:latin typeface="Segoe UI Light" panose="020B0502040204020203" pitchFamily="34" charset="0"/>
                <a:cs typeface="Segoe UI Light" panose="020B0502040204020203" pitchFamily="34" charset="0"/>
              </a:rPr>
              <a:t>Paso 1. Programar la versión inicial de la aplicación o servicio </a:t>
            </a:r>
            <a:endParaRPr lang="es-CO" sz="4400" dirty="0">
              <a:solidFill>
                <a:schemeClr val="accent1">
                  <a:lumMod val="50000"/>
                </a:schemeClr>
              </a:solidFill>
              <a:latin typeface="Segoe UI Light" panose="020B0502040204020203" pitchFamily="34" charset="0"/>
              <a:cs typeface="Segoe UI Light" panose="020B0502040204020203" pitchFamily="34" charset="0"/>
            </a:endParaRPr>
          </a:p>
        </p:txBody>
      </p:sp>
      <p:sp>
        <p:nvSpPr>
          <p:cNvPr id="5" name="CuadroTexto 4">
            <a:extLst>
              <a:ext uri="{FF2B5EF4-FFF2-40B4-BE49-F238E27FC236}">
                <a16:creationId xmlns:a16="http://schemas.microsoft.com/office/drawing/2014/main" id="{3C553300-14CC-4DEB-A236-FDB8B374038C}"/>
              </a:ext>
            </a:extLst>
          </p:cNvPr>
          <p:cNvSpPr txBox="1"/>
          <p:nvPr/>
        </p:nvSpPr>
        <p:spPr>
          <a:xfrm>
            <a:off x="704850" y="2425978"/>
            <a:ext cx="10672997" cy="2062103"/>
          </a:xfrm>
          <a:prstGeom prst="rect">
            <a:avLst/>
          </a:prstGeom>
          <a:noFill/>
        </p:spPr>
        <p:txBody>
          <a:bodyPr wrap="square" rtlCol="0">
            <a:spAutoFit/>
          </a:bodyPr>
          <a:lstStyle/>
          <a:p>
            <a:r>
              <a:rPr lang="es-MX" sz="3200" dirty="0"/>
              <a:t>Desarrollar una aplicación Docker es similar desarrollar cualquier otra aplicación. La diferencia es que, al desarrollar con Docker, se está desplegando y probando la aplicación o servicios dentro de contenedores Docker en su entorno local</a:t>
            </a:r>
            <a:endParaRPr lang="es-CO" sz="3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516988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Recorte de pantalla">
            <a:extLst>
              <a:ext uri="{FF2B5EF4-FFF2-40B4-BE49-F238E27FC236}">
                <a16:creationId xmlns:a16="http://schemas.microsoft.com/office/drawing/2014/main" id="{3444F711-344F-4E1E-8236-E64628CC45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4258" y="479289"/>
            <a:ext cx="9931128" cy="5568081"/>
          </a:xfrm>
          <a:prstGeom prst="rect">
            <a:avLst/>
          </a:prstGeom>
        </p:spPr>
      </p:pic>
    </p:spTree>
    <p:extLst>
      <p:ext uri="{BB962C8B-B14F-4D97-AF65-F5344CB8AC3E}">
        <p14:creationId xmlns:p14="http://schemas.microsoft.com/office/powerpoint/2010/main" val="22407846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704850" y="514350"/>
            <a:ext cx="11487150" cy="1446550"/>
          </a:xfrm>
          <a:prstGeom prst="rect">
            <a:avLst/>
          </a:prstGeom>
          <a:noFill/>
        </p:spPr>
        <p:txBody>
          <a:bodyPr wrap="square" rtlCol="0">
            <a:spAutoFit/>
          </a:bodyPr>
          <a:lstStyle/>
          <a:p>
            <a:r>
              <a:rPr lang="es-MX" sz="4400">
                <a:solidFill>
                  <a:schemeClr val="accent1">
                    <a:lumMod val="50000"/>
                  </a:schemeClr>
                </a:solidFill>
                <a:latin typeface="Segoe UI Light" panose="020B0502040204020203" pitchFamily="34" charset="0"/>
                <a:cs typeface="Segoe UI Light" panose="020B0502040204020203" pitchFamily="34" charset="0"/>
              </a:rPr>
              <a:t>Paso 1. Programar la versión inicial de la aplicación o servicio </a:t>
            </a:r>
            <a:endParaRPr lang="es-CO" sz="4400" dirty="0">
              <a:solidFill>
                <a:schemeClr val="accent1">
                  <a:lumMod val="50000"/>
                </a:schemeClr>
              </a:solidFill>
              <a:latin typeface="Segoe UI Light" panose="020B0502040204020203" pitchFamily="34" charset="0"/>
              <a:cs typeface="Segoe UI Light" panose="020B0502040204020203" pitchFamily="34" charset="0"/>
            </a:endParaRPr>
          </a:p>
        </p:txBody>
      </p:sp>
      <p:pic>
        <p:nvPicPr>
          <p:cNvPr id="4" name="Imagen 3" descr="Recorte de pantalla">
            <a:extLst>
              <a:ext uri="{FF2B5EF4-FFF2-40B4-BE49-F238E27FC236}">
                <a16:creationId xmlns:a16="http://schemas.microsoft.com/office/drawing/2014/main" id="{6952DD67-0E4B-458F-B3D9-9333EC66D6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634" y="3027492"/>
            <a:ext cx="10551582" cy="1696620"/>
          </a:xfrm>
          <a:prstGeom prst="rect">
            <a:avLst/>
          </a:prstGeom>
        </p:spPr>
      </p:pic>
    </p:spTree>
    <p:extLst>
      <p:ext uri="{BB962C8B-B14F-4D97-AF65-F5344CB8AC3E}">
        <p14:creationId xmlns:p14="http://schemas.microsoft.com/office/powerpoint/2010/main" val="33574562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704850" y="514350"/>
            <a:ext cx="11487150" cy="1446550"/>
          </a:xfrm>
          <a:prstGeom prst="rect">
            <a:avLst/>
          </a:prstGeom>
          <a:noFill/>
        </p:spPr>
        <p:txBody>
          <a:bodyPr wrap="square" rtlCol="0">
            <a:spAutoFit/>
          </a:bodyPr>
          <a:lstStyle/>
          <a:p>
            <a:r>
              <a:rPr lang="es-MX" sz="4400" dirty="0">
                <a:solidFill>
                  <a:schemeClr val="accent1">
                    <a:lumMod val="50000"/>
                  </a:schemeClr>
                </a:solidFill>
                <a:latin typeface="Segoe UI Light" panose="020B0502040204020203" pitchFamily="34" charset="0"/>
                <a:cs typeface="Segoe UI Light" panose="020B0502040204020203" pitchFamily="34" charset="0"/>
              </a:rPr>
              <a:t>Paso 2. Crear el fichero </a:t>
            </a:r>
            <a:r>
              <a:rPr lang="es-MX" sz="4400" dirty="0" err="1">
                <a:solidFill>
                  <a:schemeClr val="accent1">
                    <a:lumMod val="50000"/>
                  </a:schemeClr>
                </a:solidFill>
                <a:latin typeface="Segoe UI Light" panose="020B0502040204020203" pitchFamily="34" charset="0"/>
                <a:cs typeface="Segoe UI Light" panose="020B0502040204020203" pitchFamily="34" charset="0"/>
              </a:rPr>
              <a:t>Dockerfile</a:t>
            </a:r>
            <a:r>
              <a:rPr lang="es-MX" sz="4400" dirty="0">
                <a:solidFill>
                  <a:schemeClr val="accent1">
                    <a:lumMod val="50000"/>
                  </a:schemeClr>
                </a:solidFill>
                <a:latin typeface="Segoe UI Light" panose="020B0502040204020203" pitchFamily="34" charset="0"/>
                <a:cs typeface="Segoe UI Light" panose="020B0502040204020203" pitchFamily="34" charset="0"/>
              </a:rPr>
              <a:t> para una imagen base de .NET existente</a:t>
            </a:r>
            <a:endParaRPr lang="es-CO" sz="4400" dirty="0">
              <a:solidFill>
                <a:schemeClr val="accent1">
                  <a:lumMod val="50000"/>
                </a:schemeClr>
              </a:solidFill>
              <a:latin typeface="Segoe UI Light" panose="020B0502040204020203" pitchFamily="34" charset="0"/>
              <a:cs typeface="Segoe UI Light" panose="020B0502040204020203" pitchFamily="34" charset="0"/>
            </a:endParaRPr>
          </a:p>
        </p:txBody>
      </p:sp>
      <p:sp>
        <p:nvSpPr>
          <p:cNvPr id="5" name="CuadroTexto 4">
            <a:extLst>
              <a:ext uri="{FF2B5EF4-FFF2-40B4-BE49-F238E27FC236}">
                <a16:creationId xmlns:a16="http://schemas.microsoft.com/office/drawing/2014/main" id="{3C553300-14CC-4DEB-A236-FDB8B374038C}"/>
              </a:ext>
            </a:extLst>
          </p:cNvPr>
          <p:cNvSpPr txBox="1"/>
          <p:nvPr/>
        </p:nvSpPr>
        <p:spPr>
          <a:xfrm>
            <a:off x="704850" y="2425978"/>
            <a:ext cx="10672997" cy="2554545"/>
          </a:xfrm>
          <a:prstGeom prst="rect">
            <a:avLst/>
          </a:prstGeom>
          <a:noFill/>
        </p:spPr>
        <p:txBody>
          <a:bodyPr wrap="square" rtlCol="0">
            <a:spAutoFit/>
          </a:bodyPr>
          <a:lstStyle/>
          <a:p>
            <a:r>
              <a:rPr lang="es-MX" sz="3200" dirty="0">
                <a:latin typeface="Segoe UI" panose="020B0502040204020203" pitchFamily="34" charset="0"/>
                <a:cs typeface="Segoe UI" panose="020B0502040204020203" pitchFamily="34" charset="0"/>
              </a:rPr>
              <a:t>Se necesita un </a:t>
            </a:r>
            <a:r>
              <a:rPr lang="es-MX" sz="3200" dirty="0" err="1">
                <a:latin typeface="Segoe UI" panose="020B0502040204020203" pitchFamily="34" charset="0"/>
                <a:cs typeface="Segoe UI" panose="020B0502040204020203" pitchFamily="34" charset="0"/>
              </a:rPr>
              <a:t>Dockerfile</a:t>
            </a:r>
            <a:r>
              <a:rPr lang="es-MX" sz="3200" dirty="0">
                <a:latin typeface="Segoe UI" panose="020B0502040204020203" pitchFamily="34" charset="0"/>
                <a:cs typeface="Segoe UI" panose="020B0502040204020203" pitchFamily="34" charset="0"/>
              </a:rPr>
              <a:t> para cada imagen personalizada que se deba construir, también necesita un </a:t>
            </a:r>
            <a:r>
              <a:rPr lang="es-MX" sz="3200" dirty="0" err="1">
                <a:latin typeface="Segoe UI" panose="020B0502040204020203" pitchFamily="34" charset="0"/>
                <a:cs typeface="Segoe UI" panose="020B0502040204020203" pitchFamily="34" charset="0"/>
              </a:rPr>
              <a:t>Dockerfile</a:t>
            </a:r>
            <a:r>
              <a:rPr lang="es-MX" sz="3200" dirty="0">
                <a:latin typeface="Segoe UI" panose="020B0502040204020203" pitchFamily="34" charset="0"/>
                <a:cs typeface="Segoe UI" panose="020B0502040204020203" pitchFamily="34" charset="0"/>
              </a:rPr>
              <a:t> para cada contenedor que se desplegará, ya sea que despliegue automáticamente desde Visual Studio o manualmente mediante la Docker CLI </a:t>
            </a:r>
            <a:endParaRPr lang="es-CO" sz="3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142868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704850" y="514350"/>
            <a:ext cx="11487150" cy="1446550"/>
          </a:xfrm>
          <a:prstGeom prst="rect">
            <a:avLst/>
          </a:prstGeom>
          <a:noFill/>
        </p:spPr>
        <p:txBody>
          <a:bodyPr wrap="square" rtlCol="0">
            <a:spAutoFit/>
          </a:bodyPr>
          <a:lstStyle/>
          <a:p>
            <a:r>
              <a:rPr lang="es-MX" sz="4400" dirty="0">
                <a:solidFill>
                  <a:schemeClr val="accent1">
                    <a:lumMod val="50000"/>
                  </a:schemeClr>
                </a:solidFill>
                <a:latin typeface="Segoe UI Light" panose="020B0502040204020203" pitchFamily="34" charset="0"/>
                <a:cs typeface="Segoe UI Light" panose="020B0502040204020203" pitchFamily="34" charset="0"/>
              </a:rPr>
              <a:t>Paso 2. Crear el fichero </a:t>
            </a:r>
            <a:r>
              <a:rPr lang="es-MX" sz="4400" dirty="0" err="1">
                <a:solidFill>
                  <a:schemeClr val="accent1">
                    <a:lumMod val="50000"/>
                  </a:schemeClr>
                </a:solidFill>
                <a:latin typeface="Segoe UI Light" panose="020B0502040204020203" pitchFamily="34" charset="0"/>
                <a:cs typeface="Segoe UI Light" panose="020B0502040204020203" pitchFamily="34" charset="0"/>
              </a:rPr>
              <a:t>Dockerfile</a:t>
            </a:r>
            <a:r>
              <a:rPr lang="es-MX" sz="4400" dirty="0">
                <a:solidFill>
                  <a:schemeClr val="accent1">
                    <a:lumMod val="50000"/>
                  </a:schemeClr>
                </a:solidFill>
                <a:latin typeface="Segoe UI Light" panose="020B0502040204020203" pitchFamily="34" charset="0"/>
                <a:cs typeface="Segoe UI Light" panose="020B0502040204020203" pitchFamily="34" charset="0"/>
              </a:rPr>
              <a:t> para una imagen base de .NET existente</a:t>
            </a:r>
            <a:endParaRPr lang="es-CO" sz="4400" dirty="0">
              <a:solidFill>
                <a:schemeClr val="accent1">
                  <a:lumMod val="50000"/>
                </a:schemeClr>
              </a:solidFill>
              <a:latin typeface="Segoe UI Light" panose="020B0502040204020203" pitchFamily="34" charset="0"/>
              <a:cs typeface="Segoe UI Light" panose="020B0502040204020203" pitchFamily="34" charset="0"/>
            </a:endParaRPr>
          </a:p>
        </p:txBody>
      </p:sp>
      <p:pic>
        <p:nvPicPr>
          <p:cNvPr id="4" name="Imagen 3" descr="Recorte de pantalla">
            <a:extLst>
              <a:ext uri="{FF2B5EF4-FFF2-40B4-BE49-F238E27FC236}">
                <a16:creationId xmlns:a16="http://schemas.microsoft.com/office/drawing/2014/main" id="{CE613389-01DC-451A-AC5E-93A7ED40D4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4973" y="2254425"/>
            <a:ext cx="6030167" cy="3982006"/>
          </a:xfrm>
          <a:prstGeom prst="rect">
            <a:avLst/>
          </a:prstGeom>
        </p:spPr>
      </p:pic>
    </p:spTree>
    <p:extLst>
      <p:ext uri="{BB962C8B-B14F-4D97-AF65-F5344CB8AC3E}">
        <p14:creationId xmlns:p14="http://schemas.microsoft.com/office/powerpoint/2010/main" val="1393065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704850" y="514350"/>
            <a:ext cx="11487150" cy="1446550"/>
          </a:xfrm>
          <a:prstGeom prst="rect">
            <a:avLst/>
          </a:prstGeom>
          <a:noFill/>
        </p:spPr>
        <p:txBody>
          <a:bodyPr wrap="square" rtlCol="0">
            <a:spAutoFit/>
          </a:bodyPr>
          <a:lstStyle/>
          <a:p>
            <a:r>
              <a:rPr lang="es-MX" sz="4400" dirty="0">
                <a:solidFill>
                  <a:schemeClr val="accent1">
                    <a:lumMod val="50000"/>
                  </a:schemeClr>
                </a:solidFill>
                <a:latin typeface="Segoe UI Light" panose="020B0502040204020203" pitchFamily="34" charset="0"/>
                <a:cs typeface="Segoe UI Light" panose="020B0502040204020203" pitchFamily="34" charset="0"/>
              </a:rPr>
              <a:t>Paso 2. Crear el fichero </a:t>
            </a:r>
            <a:r>
              <a:rPr lang="es-MX" sz="4400" dirty="0" err="1">
                <a:solidFill>
                  <a:schemeClr val="accent1">
                    <a:lumMod val="50000"/>
                  </a:schemeClr>
                </a:solidFill>
                <a:latin typeface="Segoe UI Light" panose="020B0502040204020203" pitchFamily="34" charset="0"/>
                <a:cs typeface="Segoe UI Light" panose="020B0502040204020203" pitchFamily="34" charset="0"/>
              </a:rPr>
              <a:t>Dockerfile</a:t>
            </a:r>
            <a:r>
              <a:rPr lang="es-MX" sz="4400" dirty="0">
                <a:solidFill>
                  <a:schemeClr val="accent1">
                    <a:lumMod val="50000"/>
                  </a:schemeClr>
                </a:solidFill>
                <a:latin typeface="Segoe UI Light" panose="020B0502040204020203" pitchFamily="34" charset="0"/>
                <a:cs typeface="Segoe UI Light" panose="020B0502040204020203" pitchFamily="34" charset="0"/>
              </a:rPr>
              <a:t> para una imagen base de .NET existente</a:t>
            </a:r>
            <a:endParaRPr lang="es-CO" sz="4400" dirty="0">
              <a:solidFill>
                <a:schemeClr val="accent1">
                  <a:lumMod val="50000"/>
                </a:schemeClr>
              </a:solidFill>
              <a:latin typeface="Segoe UI Light" panose="020B0502040204020203" pitchFamily="34" charset="0"/>
              <a:cs typeface="Segoe UI Light" panose="020B0502040204020203" pitchFamily="34" charset="0"/>
            </a:endParaRPr>
          </a:p>
        </p:txBody>
      </p:sp>
      <p:pic>
        <p:nvPicPr>
          <p:cNvPr id="5" name="Imagen 4" descr="Recorte de pantalla">
            <a:extLst>
              <a:ext uri="{FF2B5EF4-FFF2-40B4-BE49-F238E27FC236}">
                <a16:creationId xmlns:a16="http://schemas.microsoft.com/office/drawing/2014/main" id="{57495F9D-3ACC-410D-81F3-1C11BF8BC9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603" y="2587879"/>
            <a:ext cx="7973538" cy="2857899"/>
          </a:xfrm>
          <a:prstGeom prst="rect">
            <a:avLst/>
          </a:prstGeom>
        </p:spPr>
      </p:pic>
    </p:spTree>
    <p:extLst>
      <p:ext uri="{BB962C8B-B14F-4D97-AF65-F5344CB8AC3E}">
        <p14:creationId xmlns:p14="http://schemas.microsoft.com/office/powerpoint/2010/main" val="29420107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704850" y="514350"/>
            <a:ext cx="11487150" cy="1446550"/>
          </a:xfrm>
          <a:prstGeom prst="rect">
            <a:avLst/>
          </a:prstGeom>
          <a:noFill/>
        </p:spPr>
        <p:txBody>
          <a:bodyPr wrap="square" rtlCol="0">
            <a:spAutoFit/>
          </a:bodyPr>
          <a:lstStyle/>
          <a:p>
            <a:r>
              <a:rPr lang="es-MX" sz="4400">
                <a:solidFill>
                  <a:schemeClr val="accent1">
                    <a:lumMod val="50000"/>
                  </a:schemeClr>
                </a:solidFill>
                <a:latin typeface="Segoe UI Light" panose="020B0502040204020203" pitchFamily="34" charset="0"/>
                <a:cs typeface="Segoe UI Light" panose="020B0502040204020203" pitchFamily="34" charset="0"/>
              </a:rPr>
              <a:t>Paso 2. Crear el fichero Dockerfile para una imagen base de .NET existente</a:t>
            </a:r>
            <a:endParaRPr lang="es-CO" sz="4400" dirty="0">
              <a:solidFill>
                <a:schemeClr val="accent1">
                  <a:lumMod val="50000"/>
                </a:schemeClr>
              </a:solidFill>
              <a:latin typeface="Segoe UI Light" panose="020B0502040204020203" pitchFamily="34" charset="0"/>
              <a:cs typeface="Segoe UI Light" panose="020B0502040204020203" pitchFamily="34" charset="0"/>
            </a:endParaRPr>
          </a:p>
        </p:txBody>
      </p:sp>
      <p:pic>
        <p:nvPicPr>
          <p:cNvPr id="4" name="Imagen 3" descr="Recorte de pantalla">
            <a:extLst>
              <a:ext uri="{FF2B5EF4-FFF2-40B4-BE49-F238E27FC236}">
                <a16:creationId xmlns:a16="http://schemas.microsoft.com/office/drawing/2014/main" id="{F6BD9E14-DC5A-4952-A917-FEBAE5A2E3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691" y="2717232"/>
            <a:ext cx="11158270" cy="2050709"/>
          </a:xfrm>
          <a:prstGeom prst="rect">
            <a:avLst/>
          </a:prstGeom>
        </p:spPr>
      </p:pic>
    </p:spTree>
    <p:extLst>
      <p:ext uri="{BB962C8B-B14F-4D97-AF65-F5344CB8AC3E}">
        <p14:creationId xmlns:p14="http://schemas.microsoft.com/office/powerpoint/2010/main" val="27994248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704850" y="514350"/>
            <a:ext cx="11487150" cy="2123658"/>
          </a:xfrm>
          <a:prstGeom prst="rect">
            <a:avLst/>
          </a:prstGeom>
          <a:noFill/>
        </p:spPr>
        <p:txBody>
          <a:bodyPr wrap="square" rtlCol="0">
            <a:spAutoFit/>
          </a:bodyPr>
          <a:lstStyle/>
          <a:p>
            <a:r>
              <a:rPr lang="es-MX" sz="4400" dirty="0">
                <a:solidFill>
                  <a:schemeClr val="accent1">
                    <a:lumMod val="50000"/>
                  </a:schemeClr>
                </a:solidFill>
                <a:latin typeface="Segoe UI Light" panose="020B0502040204020203" pitchFamily="34" charset="0"/>
                <a:cs typeface="Segoe UI Light" panose="020B0502040204020203" pitchFamily="34" charset="0"/>
              </a:rPr>
              <a:t>Paso 4. Definir los servicios en </a:t>
            </a:r>
            <a:r>
              <a:rPr lang="es-MX" sz="4400" dirty="0" err="1">
                <a:solidFill>
                  <a:schemeClr val="accent1">
                    <a:lumMod val="50000"/>
                  </a:schemeClr>
                </a:solidFill>
                <a:latin typeface="Segoe UI Light" panose="020B0502040204020203" pitchFamily="34" charset="0"/>
                <a:cs typeface="Segoe UI Light" panose="020B0502040204020203" pitchFamily="34" charset="0"/>
              </a:rPr>
              <a:t>docker-compose.yml</a:t>
            </a:r>
            <a:r>
              <a:rPr lang="es-MX" sz="4400" dirty="0">
                <a:solidFill>
                  <a:schemeClr val="accent1">
                    <a:lumMod val="50000"/>
                  </a:schemeClr>
                </a:solidFill>
                <a:latin typeface="Segoe UI Light" panose="020B0502040204020203" pitchFamily="34" charset="0"/>
                <a:cs typeface="Segoe UI Light" panose="020B0502040204020203" pitchFamily="34" charset="0"/>
              </a:rPr>
              <a:t> al construir aplicaciones multi-contenedor </a:t>
            </a:r>
            <a:endParaRPr lang="es-CO" sz="4400" dirty="0">
              <a:solidFill>
                <a:schemeClr val="accent1">
                  <a:lumMod val="50000"/>
                </a:schemeClr>
              </a:solidFill>
              <a:latin typeface="Segoe UI Light" panose="020B0502040204020203" pitchFamily="34" charset="0"/>
              <a:cs typeface="Segoe UI Light" panose="020B0502040204020203" pitchFamily="34" charset="0"/>
            </a:endParaRPr>
          </a:p>
        </p:txBody>
      </p:sp>
      <p:sp>
        <p:nvSpPr>
          <p:cNvPr id="5" name="CuadroTexto 4">
            <a:extLst>
              <a:ext uri="{FF2B5EF4-FFF2-40B4-BE49-F238E27FC236}">
                <a16:creationId xmlns:a16="http://schemas.microsoft.com/office/drawing/2014/main" id="{3C553300-14CC-4DEB-A236-FDB8B374038C}"/>
              </a:ext>
            </a:extLst>
          </p:cNvPr>
          <p:cNvSpPr txBox="1"/>
          <p:nvPr/>
        </p:nvSpPr>
        <p:spPr>
          <a:xfrm>
            <a:off x="704850" y="3013806"/>
            <a:ext cx="10672997" cy="2062103"/>
          </a:xfrm>
          <a:prstGeom prst="rect">
            <a:avLst/>
          </a:prstGeom>
          <a:noFill/>
        </p:spPr>
        <p:txBody>
          <a:bodyPr wrap="square" rtlCol="0">
            <a:spAutoFit/>
          </a:bodyPr>
          <a:lstStyle/>
          <a:p>
            <a:r>
              <a:rPr lang="es-MX" sz="3200" dirty="0">
                <a:latin typeface="Segoe UI" panose="020B0502040204020203" pitchFamily="34" charset="0"/>
                <a:cs typeface="Segoe UI" panose="020B0502040204020203" pitchFamily="34" charset="0"/>
              </a:rPr>
              <a:t>El fichero </a:t>
            </a:r>
            <a:r>
              <a:rPr lang="es-MX" sz="3200" dirty="0" err="1">
                <a:latin typeface="Segoe UI" panose="020B0502040204020203" pitchFamily="34" charset="0"/>
                <a:cs typeface="Segoe UI" panose="020B0502040204020203" pitchFamily="34" charset="0"/>
              </a:rPr>
              <a:t>docker-compose.yml</a:t>
            </a:r>
            <a:r>
              <a:rPr lang="es-MX" sz="3200" dirty="0">
                <a:latin typeface="Segoe UI" panose="020B0502040204020203" pitchFamily="34" charset="0"/>
                <a:cs typeface="Segoe UI" panose="020B0502040204020203" pitchFamily="34" charset="0"/>
              </a:rPr>
              <a:t> permite definir un conjunto de servicios relacionados que se desplegarán como una aplicación compuesta, con comandos de despliegue. </a:t>
            </a:r>
          </a:p>
        </p:txBody>
      </p:sp>
    </p:spTree>
    <p:extLst>
      <p:ext uri="{BB962C8B-B14F-4D97-AF65-F5344CB8AC3E}">
        <p14:creationId xmlns:p14="http://schemas.microsoft.com/office/powerpoint/2010/main" val="742207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99AE2756-0FC4-4155-83E7-58AAAB63E757}"/>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47AB924-1B87-43FC-B7C7-B112D5C51A0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uadroTexto 1">
            <a:extLst>
              <a:ext uri="{FF2B5EF4-FFF2-40B4-BE49-F238E27FC236}">
                <a16:creationId xmlns:a16="http://schemas.microsoft.com/office/drawing/2014/main" id="{A7F3F451-89EE-48EF-AB36-D9F6082585A1}"/>
              </a:ext>
            </a:extLst>
          </p:cNvPr>
          <p:cNvSpPr txBox="1"/>
          <p:nvPr/>
        </p:nvSpPr>
        <p:spPr>
          <a:xfrm>
            <a:off x="527538" y="4756638"/>
            <a:ext cx="11139854" cy="93044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400">
                <a:solidFill>
                  <a:srgbClr val="FFFFFF"/>
                </a:solidFill>
                <a:latin typeface="+mj-lt"/>
                <a:ea typeface="+mj-ea"/>
                <a:cs typeface="+mj-cs"/>
              </a:rPr>
              <a:t>Lideres de industria</a:t>
            </a:r>
          </a:p>
        </p:txBody>
      </p:sp>
      <p:pic>
        <p:nvPicPr>
          <p:cNvPr id="11" name="Imagen 10">
            <a:extLst>
              <a:ext uri="{FF2B5EF4-FFF2-40B4-BE49-F238E27FC236}">
                <a16:creationId xmlns:a16="http://schemas.microsoft.com/office/drawing/2014/main" id="{E51ECBA0-B1E6-4F4D-B94F-AAEE19787A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 y="820692"/>
            <a:ext cx="3425609" cy="2971715"/>
          </a:xfrm>
          <a:prstGeom prst="rect">
            <a:avLst/>
          </a:prstGeom>
        </p:spPr>
      </p:pic>
      <p:pic>
        <p:nvPicPr>
          <p:cNvPr id="7" name="Imagen 6">
            <a:extLst>
              <a:ext uri="{FF2B5EF4-FFF2-40B4-BE49-F238E27FC236}">
                <a16:creationId xmlns:a16="http://schemas.microsoft.com/office/drawing/2014/main" id="{F72F656A-0DE4-4FD0-86B5-F6726C04B8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5729" y="864554"/>
            <a:ext cx="3433324" cy="2883991"/>
          </a:xfrm>
          <a:prstGeom prst="rect">
            <a:avLst/>
          </a:prstGeom>
        </p:spPr>
      </p:pic>
      <p:cxnSp>
        <p:nvCxnSpPr>
          <p:cNvPr id="20" name="Straight Connector 19">
            <a:extLst>
              <a:ext uri="{FF2B5EF4-FFF2-40B4-BE49-F238E27FC236}">
                <a16:creationId xmlns:a16="http://schemas.microsoft.com/office/drawing/2014/main" id="{818DC98F-4057-4645-B948-F604F39A9CFE}"/>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9" name="Imagen 8">
            <a:extLst>
              <a:ext uri="{FF2B5EF4-FFF2-40B4-BE49-F238E27FC236}">
                <a16:creationId xmlns:a16="http://schemas.microsoft.com/office/drawing/2014/main" id="{F1345291-7482-48A7-B987-A164EE4AC9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49725" y="616905"/>
            <a:ext cx="3423916" cy="3423916"/>
          </a:xfrm>
          <a:prstGeom prst="rect">
            <a:avLst/>
          </a:prstGeom>
        </p:spPr>
      </p:pic>
      <p:cxnSp>
        <p:nvCxnSpPr>
          <p:cNvPr id="22" name="Straight Connector 21">
            <a:extLst>
              <a:ext uri="{FF2B5EF4-FFF2-40B4-BE49-F238E27FC236}">
                <a16:creationId xmlns:a16="http://schemas.microsoft.com/office/drawing/2014/main" id="{DAD2B705-4A9B-408D-AA80-4F41045E09DE}"/>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35143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704850" y="514350"/>
            <a:ext cx="4520293" cy="4832092"/>
          </a:xfrm>
          <a:prstGeom prst="rect">
            <a:avLst/>
          </a:prstGeom>
          <a:noFill/>
        </p:spPr>
        <p:txBody>
          <a:bodyPr wrap="square" rtlCol="0">
            <a:spAutoFit/>
          </a:bodyPr>
          <a:lstStyle/>
          <a:p>
            <a:r>
              <a:rPr lang="es-MX" sz="4400" dirty="0">
                <a:solidFill>
                  <a:schemeClr val="accent1">
                    <a:lumMod val="50000"/>
                  </a:schemeClr>
                </a:solidFill>
                <a:latin typeface="Segoe UI Light" panose="020B0502040204020203" pitchFamily="34" charset="0"/>
                <a:cs typeface="Segoe UI Light" panose="020B0502040204020203" pitchFamily="34" charset="0"/>
              </a:rPr>
              <a:t>Paso 4. Definir los servicios en </a:t>
            </a:r>
            <a:r>
              <a:rPr lang="es-MX" sz="4400" dirty="0" err="1">
                <a:solidFill>
                  <a:schemeClr val="accent1">
                    <a:lumMod val="50000"/>
                  </a:schemeClr>
                </a:solidFill>
                <a:latin typeface="Segoe UI Light" panose="020B0502040204020203" pitchFamily="34" charset="0"/>
                <a:cs typeface="Segoe UI Light" panose="020B0502040204020203" pitchFamily="34" charset="0"/>
              </a:rPr>
              <a:t>docker-compose.yml</a:t>
            </a:r>
            <a:r>
              <a:rPr lang="es-MX" sz="4400" dirty="0">
                <a:solidFill>
                  <a:schemeClr val="accent1">
                    <a:lumMod val="50000"/>
                  </a:schemeClr>
                </a:solidFill>
                <a:latin typeface="Segoe UI Light" panose="020B0502040204020203" pitchFamily="34" charset="0"/>
                <a:cs typeface="Segoe UI Light" panose="020B0502040204020203" pitchFamily="34" charset="0"/>
              </a:rPr>
              <a:t> al construir aplicaciones multi-contenedor </a:t>
            </a:r>
            <a:endParaRPr lang="es-CO" sz="4400" dirty="0">
              <a:solidFill>
                <a:schemeClr val="accent1">
                  <a:lumMod val="50000"/>
                </a:schemeClr>
              </a:solidFill>
              <a:latin typeface="Segoe UI Light" panose="020B0502040204020203" pitchFamily="34" charset="0"/>
              <a:cs typeface="Segoe UI Light" panose="020B0502040204020203" pitchFamily="34" charset="0"/>
            </a:endParaRPr>
          </a:p>
        </p:txBody>
      </p:sp>
      <p:pic>
        <p:nvPicPr>
          <p:cNvPr id="7" name="Imagen 6" descr="Recorte de pantalla">
            <a:extLst>
              <a:ext uri="{FF2B5EF4-FFF2-40B4-BE49-F238E27FC236}">
                <a16:creationId xmlns:a16="http://schemas.microsoft.com/office/drawing/2014/main" id="{0D6D844C-0DF9-4532-AC6A-5C0A8692B9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9058" y="514350"/>
            <a:ext cx="6012350" cy="5519717"/>
          </a:xfrm>
          <a:prstGeom prst="rect">
            <a:avLst/>
          </a:prstGeom>
        </p:spPr>
      </p:pic>
    </p:spTree>
    <p:extLst>
      <p:ext uri="{BB962C8B-B14F-4D97-AF65-F5344CB8AC3E}">
        <p14:creationId xmlns:p14="http://schemas.microsoft.com/office/powerpoint/2010/main" val="21931446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704850" y="514350"/>
            <a:ext cx="11487150" cy="769441"/>
          </a:xfrm>
          <a:prstGeom prst="rect">
            <a:avLst/>
          </a:prstGeom>
          <a:noFill/>
        </p:spPr>
        <p:txBody>
          <a:bodyPr wrap="square" rtlCol="0">
            <a:spAutoFit/>
          </a:bodyPr>
          <a:lstStyle/>
          <a:p>
            <a:r>
              <a:rPr lang="es-MX" sz="4400" dirty="0">
                <a:solidFill>
                  <a:schemeClr val="accent1">
                    <a:lumMod val="50000"/>
                  </a:schemeClr>
                </a:solidFill>
                <a:latin typeface="Segoe UI Light" panose="020B0502040204020203" pitchFamily="34" charset="0"/>
                <a:cs typeface="Segoe UI Light" panose="020B0502040204020203" pitchFamily="34" charset="0"/>
              </a:rPr>
              <a:t>Paso 5. Construir y ejecutar la aplicación Docker </a:t>
            </a:r>
            <a:endParaRPr lang="es-CO" sz="4400" dirty="0">
              <a:solidFill>
                <a:schemeClr val="accent1">
                  <a:lumMod val="50000"/>
                </a:schemeClr>
              </a:solidFill>
              <a:latin typeface="Segoe UI Light" panose="020B0502040204020203" pitchFamily="34" charset="0"/>
              <a:cs typeface="Segoe UI Light" panose="020B0502040204020203" pitchFamily="34" charset="0"/>
            </a:endParaRPr>
          </a:p>
        </p:txBody>
      </p:sp>
      <p:sp>
        <p:nvSpPr>
          <p:cNvPr id="5" name="CuadroTexto 4">
            <a:extLst>
              <a:ext uri="{FF2B5EF4-FFF2-40B4-BE49-F238E27FC236}">
                <a16:creationId xmlns:a16="http://schemas.microsoft.com/office/drawing/2014/main" id="{3C553300-14CC-4DEB-A236-FDB8B374038C}"/>
              </a:ext>
            </a:extLst>
          </p:cNvPr>
          <p:cNvSpPr txBox="1"/>
          <p:nvPr/>
        </p:nvSpPr>
        <p:spPr>
          <a:xfrm>
            <a:off x="704850" y="3013806"/>
            <a:ext cx="10672997" cy="2062103"/>
          </a:xfrm>
          <a:prstGeom prst="rect">
            <a:avLst/>
          </a:prstGeom>
          <a:noFill/>
        </p:spPr>
        <p:txBody>
          <a:bodyPr wrap="square" rtlCol="0">
            <a:spAutoFit/>
          </a:bodyPr>
          <a:lstStyle/>
          <a:p>
            <a:r>
              <a:rPr lang="es-MX" sz="3200" dirty="0">
                <a:latin typeface="Segoe UI" panose="020B0502040204020203" pitchFamily="34" charset="0"/>
                <a:cs typeface="Segoe UI" panose="020B0502040204020203" pitchFamily="34" charset="0"/>
              </a:rPr>
              <a:t>se puede ejecutar desplegándolo en un host Docker (máquina virtual o servidor físico). Sin embargo, si la aplicación contiene múltiples servicios, se puede desplegar como una aplicación compuesta</a:t>
            </a:r>
          </a:p>
        </p:txBody>
      </p:sp>
    </p:spTree>
    <p:extLst>
      <p:ext uri="{BB962C8B-B14F-4D97-AF65-F5344CB8AC3E}">
        <p14:creationId xmlns:p14="http://schemas.microsoft.com/office/powerpoint/2010/main" val="30769526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704850" y="514350"/>
            <a:ext cx="11487150" cy="769441"/>
          </a:xfrm>
          <a:prstGeom prst="rect">
            <a:avLst/>
          </a:prstGeom>
          <a:noFill/>
        </p:spPr>
        <p:txBody>
          <a:bodyPr wrap="square" rtlCol="0">
            <a:spAutoFit/>
          </a:bodyPr>
          <a:lstStyle/>
          <a:p>
            <a:r>
              <a:rPr lang="es-MX" sz="4400" dirty="0">
                <a:solidFill>
                  <a:schemeClr val="accent1">
                    <a:lumMod val="50000"/>
                  </a:schemeClr>
                </a:solidFill>
                <a:latin typeface="Segoe UI Light" panose="020B0502040204020203" pitchFamily="34" charset="0"/>
                <a:cs typeface="Segoe UI Light" panose="020B0502040204020203" pitchFamily="34" charset="0"/>
              </a:rPr>
              <a:t>Paso 5. Construir y ejecutar la aplicación Docker </a:t>
            </a:r>
            <a:endParaRPr lang="es-CO" sz="4400" dirty="0">
              <a:solidFill>
                <a:schemeClr val="accent1">
                  <a:lumMod val="50000"/>
                </a:schemeClr>
              </a:solidFill>
              <a:latin typeface="Segoe UI Light" panose="020B0502040204020203" pitchFamily="34" charset="0"/>
              <a:cs typeface="Segoe UI Light" panose="020B0502040204020203" pitchFamily="34" charset="0"/>
            </a:endParaRPr>
          </a:p>
        </p:txBody>
      </p:sp>
      <p:pic>
        <p:nvPicPr>
          <p:cNvPr id="4" name="Imagen 3" descr="Recorte de pantalla">
            <a:extLst>
              <a:ext uri="{FF2B5EF4-FFF2-40B4-BE49-F238E27FC236}">
                <a16:creationId xmlns:a16="http://schemas.microsoft.com/office/drawing/2014/main" id="{BC5AC989-2367-4CA4-80E7-D496160191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8878" y="2172505"/>
            <a:ext cx="9787962" cy="700121"/>
          </a:xfrm>
          <a:prstGeom prst="rect">
            <a:avLst/>
          </a:prstGeom>
        </p:spPr>
      </p:pic>
      <p:pic>
        <p:nvPicPr>
          <p:cNvPr id="7" name="Imagen 6" descr="Recorte de pantalla">
            <a:extLst>
              <a:ext uri="{FF2B5EF4-FFF2-40B4-BE49-F238E27FC236}">
                <a16:creationId xmlns:a16="http://schemas.microsoft.com/office/drawing/2014/main" id="{64E11198-FEA4-427B-8A05-71D77B1ED7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8695" y="3761341"/>
            <a:ext cx="9348328" cy="1862891"/>
          </a:xfrm>
          <a:prstGeom prst="rect">
            <a:avLst/>
          </a:prstGeom>
        </p:spPr>
      </p:pic>
    </p:spTree>
    <p:extLst>
      <p:ext uri="{BB962C8B-B14F-4D97-AF65-F5344CB8AC3E}">
        <p14:creationId xmlns:p14="http://schemas.microsoft.com/office/powerpoint/2010/main" val="32892046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F3F451-89EE-48EF-AB36-D9F6082585A1}"/>
              </a:ext>
            </a:extLst>
          </p:cNvPr>
          <p:cNvSpPr txBox="1"/>
          <p:nvPr/>
        </p:nvSpPr>
        <p:spPr>
          <a:xfrm>
            <a:off x="704850" y="514350"/>
            <a:ext cx="11487150" cy="1446550"/>
          </a:xfrm>
          <a:prstGeom prst="rect">
            <a:avLst/>
          </a:prstGeom>
          <a:noFill/>
        </p:spPr>
        <p:txBody>
          <a:bodyPr wrap="square" rtlCol="0">
            <a:spAutoFit/>
          </a:bodyPr>
          <a:lstStyle/>
          <a:p>
            <a:r>
              <a:rPr lang="es-MX" sz="4400" dirty="0">
                <a:solidFill>
                  <a:schemeClr val="accent1">
                    <a:lumMod val="50000"/>
                  </a:schemeClr>
                </a:solidFill>
                <a:latin typeface="Segoe UI Light" panose="020B0502040204020203" pitchFamily="34" charset="0"/>
                <a:cs typeface="Segoe UI Light" panose="020B0502040204020203" pitchFamily="34" charset="0"/>
              </a:rPr>
              <a:t>Paso 6. Probar la aplicación Docker en el host Docker loca</a:t>
            </a:r>
            <a:endParaRPr lang="es-CO" sz="4400" dirty="0">
              <a:solidFill>
                <a:schemeClr val="accent1">
                  <a:lumMod val="50000"/>
                </a:schemeClr>
              </a:solidFill>
              <a:latin typeface="Segoe UI Light" panose="020B0502040204020203" pitchFamily="34" charset="0"/>
              <a:cs typeface="Segoe UI Light" panose="020B0502040204020203" pitchFamily="34" charset="0"/>
            </a:endParaRPr>
          </a:p>
        </p:txBody>
      </p:sp>
      <p:pic>
        <p:nvPicPr>
          <p:cNvPr id="5" name="Imagen 4" descr="Recorte de pantalla">
            <a:extLst>
              <a:ext uri="{FF2B5EF4-FFF2-40B4-BE49-F238E27FC236}">
                <a16:creationId xmlns:a16="http://schemas.microsoft.com/office/drawing/2014/main" id="{D969DB3F-4E14-4DF5-9CDE-2C30C41A4B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220" y="1960900"/>
            <a:ext cx="10517068" cy="4153480"/>
          </a:xfrm>
          <a:prstGeom prst="rect">
            <a:avLst/>
          </a:prstGeom>
        </p:spPr>
      </p:pic>
    </p:spTree>
    <p:extLst>
      <p:ext uri="{BB962C8B-B14F-4D97-AF65-F5344CB8AC3E}">
        <p14:creationId xmlns:p14="http://schemas.microsoft.com/office/powerpoint/2010/main" val="745548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22F6364A-B358-4BEE-B158-0734D2C938D4}"/>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38202" y="1570814"/>
            <a:ext cx="0" cy="3710227"/>
          </a:xfrm>
          <a:prstGeom prst="line">
            <a:avLst/>
          </a:prstGeom>
          <a:ln>
            <a:solidFill>
              <a:srgbClr val="17C2F0"/>
            </a:solidFill>
          </a:ln>
        </p:spPr>
        <p:style>
          <a:lnRef idx="1">
            <a:schemeClr val="accent1"/>
          </a:lnRef>
          <a:fillRef idx="0">
            <a:schemeClr val="accent1"/>
          </a:fillRef>
          <a:effectRef idx="0">
            <a:schemeClr val="accent1"/>
          </a:effectRef>
          <a:fontRef idx="minor">
            <a:schemeClr val="tx1"/>
          </a:fontRef>
        </p:style>
      </p:cxnSp>
      <p:pic>
        <p:nvPicPr>
          <p:cNvPr id="3" name="Imagen 2">
            <a:extLst>
              <a:ext uri="{FF2B5EF4-FFF2-40B4-BE49-F238E27FC236}">
                <a16:creationId xmlns:a16="http://schemas.microsoft.com/office/drawing/2014/main" id="{1255649F-2EB7-4651-AC34-360A981777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1860" y="1594722"/>
            <a:ext cx="7009396" cy="3662409"/>
          </a:xfrm>
          <a:prstGeom prst="rect">
            <a:avLst/>
          </a:prstGeom>
        </p:spPr>
      </p:pic>
      <p:sp>
        <p:nvSpPr>
          <p:cNvPr id="5" name="CuadroTexto 4">
            <a:extLst>
              <a:ext uri="{FF2B5EF4-FFF2-40B4-BE49-F238E27FC236}">
                <a16:creationId xmlns:a16="http://schemas.microsoft.com/office/drawing/2014/main" id="{056D03E5-254F-4769-B86F-57367267F775}"/>
              </a:ext>
            </a:extLst>
          </p:cNvPr>
          <p:cNvSpPr txBox="1"/>
          <p:nvPr/>
        </p:nvSpPr>
        <p:spPr>
          <a:xfrm>
            <a:off x="394425" y="1433834"/>
            <a:ext cx="3158246" cy="3108543"/>
          </a:xfrm>
          <a:prstGeom prst="rect">
            <a:avLst/>
          </a:prstGeom>
          <a:noFill/>
        </p:spPr>
        <p:txBody>
          <a:bodyPr wrap="square" rtlCol="0">
            <a:spAutoFit/>
          </a:bodyPr>
          <a:lstStyle/>
          <a:p>
            <a:r>
              <a:rPr lang="es-CO" sz="2800" dirty="0">
                <a:latin typeface="Segoe UI" panose="020B0502040204020203" pitchFamily="34" charset="0"/>
                <a:cs typeface="Segoe UI" panose="020B0502040204020203" pitchFamily="34" charset="0"/>
              </a:rPr>
              <a:t>Docker: </a:t>
            </a:r>
          </a:p>
          <a:p>
            <a:endParaRPr lang="es-CO" sz="2800" dirty="0">
              <a:latin typeface="Segoe UI" panose="020B0502040204020203" pitchFamily="34" charset="0"/>
              <a:cs typeface="Segoe UI" panose="020B0502040204020203" pitchFamily="34" charset="0"/>
            </a:endParaRPr>
          </a:p>
          <a:p>
            <a:r>
              <a:rPr lang="es-MX" sz="2000" dirty="0">
                <a:latin typeface="Segoe UI" panose="020B0502040204020203" pitchFamily="34" charset="0"/>
                <a:cs typeface="Segoe UI" panose="020B0502040204020203" pitchFamily="34" charset="0"/>
              </a:rPr>
              <a:t>Estándar en la industria de contenedores, siendo soportado por las empresas más significativas en los ecosistemas de Windows y Linux</a:t>
            </a:r>
            <a:endParaRPr lang="es-CO"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04297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E5033E0-7C4C-40C8-B5B5-029E450C455B}"/>
              </a:ext>
            </a:extLst>
          </p:cNvPr>
          <p:cNvPicPr>
            <a:picLocks noChangeAspect="1"/>
          </p:cNvPicPr>
          <p:nvPr/>
        </p:nvPicPr>
        <p:blipFill>
          <a:blip r:embed="rId2"/>
          <a:stretch>
            <a:fillRect/>
          </a:stretch>
        </p:blipFill>
        <p:spPr>
          <a:xfrm>
            <a:off x="0" y="0"/>
            <a:ext cx="12325350" cy="6858000"/>
          </a:xfrm>
          <a:prstGeom prst="rect">
            <a:avLst/>
          </a:prstGeom>
        </p:spPr>
      </p:pic>
      <p:sp>
        <p:nvSpPr>
          <p:cNvPr id="3" name="CuadroTexto 2">
            <a:extLst>
              <a:ext uri="{FF2B5EF4-FFF2-40B4-BE49-F238E27FC236}">
                <a16:creationId xmlns:a16="http://schemas.microsoft.com/office/drawing/2014/main" id="{D703859B-8881-4737-9793-B168E7FD3404}"/>
              </a:ext>
            </a:extLst>
          </p:cNvPr>
          <p:cNvSpPr txBox="1"/>
          <p:nvPr/>
        </p:nvSpPr>
        <p:spPr>
          <a:xfrm>
            <a:off x="582743" y="5362731"/>
            <a:ext cx="5735801" cy="769441"/>
          </a:xfrm>
          <a:prstGeom prst="rect">
            <a:avLst/>
          </a:prstGeom>
          <a:noFill/>
        </p:spPr>
        <p:txBody>
          <a:bodyPr wrap="none" rtlCol="0">
            <a:spAutoFit/>
          </a:bodyPr>
          <a:lstStyle/>
          <a:p>
            <a:r>
              <a:rPr lang="es-CO" sz="4400" dirty="0">
                <a:solidFill>
                  <a:schemeClr val="accent1">
                    <a:lumMod val="50000"/>
                  </a:schemeClr>
                </a:solidFill>
                <a:latin typeface="Segoe UI Light" panose="020B0502040204020203" pitchFamily="34" charset="0"/>
                <a:cs typeface="Segoe UI Light" panose="020B0502040204020203" pitchFamily="34" charset="0"/>
              </a:rPr>
              <a:t>Contenedores y Docker</a:t>
            </a:r>
          </a:p>
        </p:txBody>
      </p:sp>
    </p:spTree>
    <p:extLst>
      <p:ext uri="{BB962C8B-B14F-4D97-AF65-F5344CB8AC3E}">
        <p14:creationId xmlns:p14="http://schemas.microsoft.com/office/powerpoint/2010/main" val="361566380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1595</TotalTime>
  <Words>7280</Words>
  <Application>Microsoft Office PowerPoint</Application>
  <PresentationFormat>Panorámica</PresentationFormat>
  <Paragraphs>292</Paragraphs>
  <Slides>73</Slides>
  <Notes>65</Notes>
  <HiddenSlides>0</HiddenSlides>
  <MMClips>1</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73</vt:i4>
      </vt:variant>
    </vt:vector>
  </HeadingPairs>
  <TitlesOfParts>
    <vt:vector size="79" baseType="lpstr">
      <vt:lpstr>Arial</vt:lpstr>
      <vt:lpstr>Calibri</vt:lpstr>
      <vt:lpstr>Calibri Light</vt:lpstr>
      <vt:lpstr>Segoe UI</vt:lpstr>
      <vt:lpstr>Segoe UI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Sergio Vargas MCPD</dc:creator>
  <cp:lastModifiedBy>Sergio Vargas MCPD</cp:lastModifiedBy>
  <cp:revision>99</cp:revision>
  <dcterms:created xsi:type="dcterms:W3CDTF">2017-09-01T22:04:31Z</dcterms:created>
  <dcterms:modified xsi:type="dcterms:W3CDTF">2018-07-17T02:23:31Z</dcterms:modified>
</cp:coreProperties>
</file>